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8" r:id="rId3"/>
    <p:sldId id="263" r:id="rId4"/>
    <p:sldId id="257" r:id="rId5"/>
    <p:sldId id="261" r:id="rId6"/>
    <p:sldId id="259" r:id="rId7"/>
    <p:sldId id="264" r:id="rId8"/>
    <p:sldId id="265" r:id="rId9"/>
    <p:sldId id="266"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94660"/>
  </p:normalViewPr>
  <p:slideViewPr>
    <p:cSldViewPr snapToGrid="0">
      <p:cViewPr>
        <p:scale>
          <a:sx n="110" d="100"/>
          <a:sy n="110" d="100"/>
        </p:scale>
        <p:origin x="78" y="12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946E9F-DCD0-4A4E-AABA-E47903F3A487}" type="datetimeFigureOut">
              <a:rPr lang="zh-CN" altLang="en-US" smtClean="0"/>
              <a:t>2019/2/19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E8491-6092-4190-8C91-9B1805AA82D5}" type="slidenum">
              <a:rPr lang="zh-CN" altLang="en-US" smtClean="0"/>
              <a:t>‹#›</a:t>
            </a:fld>
            <a:endParaRPr lang="zh-CN" altLang="en-US"/>
          </a:p>
        </p:txBody>
      </p:sp>
    </p:spTree>
    <p:extLst>
      <p:ext uri="{BB962C8B-B14F-4D97-AF65-F5344CB8AC3E}">
        <p14:creationId xmlns:p14="http://schemas.microsoft.com/office/powerpoint/2010/main" val="744259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SRI-Net</a:t>
            </a:r>
            <a:r>
              <a:rPr lang="zh-CN" altLang="en-US" dirty="0" smtClean="0"/>
              <a:t>结构包括</a:t>
            </a:r>
            <a:r>
              <a:rPr lang="en-US" altLang="zh-CN" dirty="0" smtClean="0"/>
              <a:t>Encoder</a:t>
            </a:r>
            <a:r>
              <a:rPr lang="zh-CN" altLang="en-US" dirty="0" smtClean="0"/>
              <a:t>和</a:t>
            </a:r>
            <a:r>
              <a:rPr lang="en-US" altLang="zh-CN" dirty="0" smtClean="0"/>
              <a:t>Decoder</a:t>
            </a:r>
            <a:r>
              <a:rPr lang="zh-CN" altLang="en-US" dirty="0" smtClean="0"/>
              <a:t>部分。</a:t>
            </a:r>
            <a:r>
              <a:rPr lang="en-US" altLang="zh-CN" dirty="0" smtClean="0"/>
              <a:t>Encoder</a:t>
            </a:r>
            <a:r>
              <a:rPr lang="zh-CN" altLang="en-US" dirty="0" smtClean="0"/>
              <a:t>如左图所示，其主要创新点是采用更大的卷积核提升了感受野，同时采用深度可分离卷积提高了计算效率；</a:t>
            </a:r>
            <a:r>
              <a:rPr lang="en-US" altLang="zh-CN" dirty="0" smtClean="0"/>
              <a:t>Decoder</a:t>
            </a:r>
            <a:r>
              <a:rPr lang="zh-CN" altLang="en-US" dirty="0" smtClean="0"/>
              <a:t>引入了</a:t>
            </a:r>
            <a:r>
              <a:rPr lang="en-US" altLang="zh-CN" dirty="0" smtClean="0"/>
              <a:t>SRI</a:t>
            </a:r>
            <a:r>
              <a:rPr lang="zh-CN" altLang="en-US" dirty="0" smtClean="0"/>
              <a:t>模块，可以学习和聚合多尺度的上下文信息，使得模型的对建筑物尺度（尤其是大型建筑物）的适应性提高，从而提高分割精度。</a:t>
            </a:r>
            <a:endParaRPr lang="zh-CN" altLang="en-US" dirty="0"/>
          </a:p>
        </p:txBody>
      </p:sp>
      <p:sp>
        <p:nvSpPr>
          <p:cNvPr id="4" name="灯片编号占位符 3"/>
          <p:cNvSpPr>
            <a:spLocks noGrp="1"/>
          </p:cNvSpPr>
          <p:nvPr>
            <p:ph type="sldNum" sz="quarter" idx="10"/>
          </p:nvPr>
        </p:nvSpPr>
        <p:spPr/>
        <p:txBody>
          <a:bodyPr/>
          <a:lstStyle/>
          <a:p>
            <a:fld id="{F02E8491-6092-4190-8C91-9B1805AA82D5}" type="slidenum">
              <a:rPr lang="zh-CN" altLang="en-US" smtClean="0"/>
              <a:t>1</a:t>
            </a:fld>
            <a:endParaRPr lang="zh-CN" altLang="en-US"/>
          </a:p>
        </p:txBody>
      </p:sp>
    </p:spTree>
    <p:extLst>
      <p:ext uri="{BB962C8B-B14F-4D97-AF65-F5344CB8AC3E}">
        <p14:creationId xmlns:p14="http://schemas.microsoft.com/office/powerpoint/2010/main" val="24773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2E8491-6092-4190-8C91-9B1805AA82D5}" type="slidenum">
              <a:rPr lang="zh-CN" altLang="en-US" smtClean="0"/>
              <a:t>2</a:t>
            </a:fld>
            <a:endParaRPr lang="zh-CN" altLang="en-US"/>
          </a:p>
        </p:txBody>
      </p:sp>
    </p:spTree>
    <p:extLst>
      <p:ext uri="{BB962C8B-B14F-4D97-AF65-F5344CB8AC3E}">
        <p14:creationId xmlns:p14="http://schemas.microsoft.com/office/powerpoint/2010/main" val="49060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ADDCC765-1722-4409-9296-71EBF9E499EC}" type="datetimeFigureOut">
              <a:rPr lang="zh-CN" altLang="en-US" smtClean="0"/>
              <a:t>2019/2/19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1533078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DDCC765-1722-4409-9296-71EBF9E499EC}" type="datetimeFigureOut">
              <a:rPr lang="zh-CN" altLang="en-US" smtClean="0"/>
              <a:t>2019/2/19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2202014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DDCC765-1722-4409-9296-71EBF9E499EC}" type="datetimeFigureOut">
              <a:rPr lang="zh-CN" altLang="en-US" smtClean="0"/>
              <a:t>2019/2/19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3788322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DDCC765-1722-4409-9296-71EBF9E499EC}" type="datetimeFigureOut">
              <a:rPr lang="zh-CN" altLang="en-US" smtClean="0"/>
              <a:t>2019/2/19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893973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ADDCC765-1722-4409-9296-71EBF9E499EC}" type="datetimeFigureOut">
              <a:rPr lang="zh-CN" altLang="en-US" smtClean="0"/>
              <a:t>2019/2/19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3864950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DDCC765-1722-4409-9296-71EBF9E499EC}" type="datetimeFigureOut">
              <a:rPr lang="zh-CN" altLang="en-US" smtClean="0"/>
              <a:t>2019/2/19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5596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DDCC765-1722-4409-9296-71EBF9E499EC}" type="datetimeFigureOut">
              <a:rPr lang="zh-CN" altLang="en-US" smtClean="0"/>
              <a:t>2019/2/19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303031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DDCC765-1722-4409-9296-71EBF9E499EC}" type="datetimeFigureOut">
              <a:rPr lang="zh-CN" altLang="en-US" smtClean="0"/>
              <a:t>2019/2/19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386775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DCC765-1722-4409-9296-71EBF9E499EC}" type="datetimeFigureOut">
              <a:rPr lang="zh-CN" altLang="en-US" smtClean="0"/>
              <a:t>2019/2/19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1229568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ADDCC765-1722-4409-9296-71EBF9E499EC}" type="datetimeFigureOut">
              <a:rPr lang="zh-CN" altLang="en-US" smtClean="0"/>
              <a:t>2019/2/19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3179466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ADDCC765-1722-4409-9296-71EBF9E499EC}" type="datetimeFigureOut">
              <a:rPr lang="zh-CN" altLang="en-US" smtClean="0"/>
              <a:t>2019/2/19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269713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DCC765-1722-4409-9296-71EBF9E499EC}" type="datetimeFigureOut">
              <a:rPr lang="zh-CN" altLang="en-US" smtClean="0"/>
              <a:t>2019/2/19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4ED0CC-DAA0-4D91-BB15-7E27ABAE097B}" type="slidenum">
              <a:rPr lang="zh-CN" altLang="en-US" smtClean="0"/>
              <a:t>‹#›</a:t>
            </a:fld>
            <a:endParaRPr lang="zh-CN" altLang="en-US"/>
          </a:p>
        </p:txBody>
      </p:sp>
    </p:spTree>
    <p:extLst>
      <p:ext uri="{BB962C8B-B14F-4D97-AF65-F5344CB8AC3E}">
        <p14:creationId xmlns:p14="http://schemas.microsoft.com/office/powerpoint/2010/main" val="4012783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1.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84202" y="1579046"/>
            <a:ext cx="3150401" cy="4191439"/>
          </a:xfrm>
          <a:prstGeom prst="rect">
            <a:avLst/>
          </a:prstGeom>
          <a:noFill/>
          <a:ln w="3810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6007"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smtClean="0">
                <a:solidFill>
                  <a:schemeClr val="bg1">
                    <a:lumMod val="65000"/>
                  </a:schemeClr>
                </a:solidFill>
                <a:latin typeface="微软雅黑" pitchFamily="34" charset="-122"/>
                <a:ea typeface="微软雅黑" pitchFamily="34" charset="-122"/>
              </a:rPr>
              <a:t>01</a:t>
            </a:r>
            <a:endParaRPr lang="en-US" altLang="zh-CN" sz="5400" dirty="0">
              <a:solidFill>
                <a:schemeClr val="bg1">
                  <a:lumMod val="65000"/>
                </a:schemeClr>
              </a:solidFill>
              <a:latin typeface="微软雅黑" pitchFamily="34" charset="-122"/>
              <a:ea typeface="微软雅黑" pitchFamily="34" charset="-122"/>
            </a:endParaRPr>
          </a:p>
        </p:txBody>
      </p:sp>
      <p:sp>
        <p:nvSpPr>
          <p:cNvPr id="10" name="标题 3">
            <a:extLst>
              <a:ext uri="{FF2B5EF4-FFF2-40B4-BE49-F238E27FC236}">
                <a16:creationId xmlns:a16="http://schemas.microsoft.com/office/drawing/2014/main" id="{E327247A-D537-4108-AF11-9A183F273E27}"/>
              </a:ext>
            </a:extLst>
          </p:cNvPr>
          <p:cNvSpPr txBox="1">
            <a:spLocks/>
          </p:cNvSpPr>
          <p:nvPr/>
        </p:nvSpPr>
        <p:spPr>
          <a:xfrm>
            <a:off x="1635590" y="6519"/>
            <a:ext cx="714595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zh-CN" altLang="en-US" sz="3200" dirty="0" smtClean="0">
                <a:solidFill>
                  <a:schemeClr val="tx1">
                    <a:lumMod val="75000"/>
                    <a:lumOff val="25000"/>
                  </a:schemeClr>
                </a:solidFill>
                <a:latin typeface="微软雅黑" pitchFamily="34" charset="-122"/>
                <a:ea typeface="微软雅黑" pitchFamily="34" charset="-122"/>
              </a:rPr>
              <a:t>深度学习大尺度建筑物提取</a:t>
            </a:r>
            <a:endParaRPr lang="en-US" altLang="zh-CN" sz="3200" dirty="0">
              <a:solidFill>
                <a:schemeClr val="tx1">
                  <a:lumMod val="75000"/>
                  <a:lumOff val="25000"/>
                </a:schemeClr>
              </a:solidFill>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BA16AC4E-69A7-4D4B-B3C6-CBF3B852B1B5}"/>
              </a:ext>
            </a:extLst>
          </p:cNvPr>
          <p:cNvSpPr txBox="1"/>
          <p:nvPr/>
        </p:nvSpPr>
        <p:spPr>
          <a:xfrm>
            <a:off x="303349" y="1055826"/>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网络结构</a:t>
            </a:r>
            <a:endParaRPr lang="zh-CN" altLang="en-US" sz="2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06" y="3414729"/>
            <a:ext cx="8437921" cy="3142695"/>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0495" y="1952273"/>
            <a:ext cx="3068596" cy="3710766"/>
          </a:xfrm>
          <a:prstGeom prst="rect">
            <a:avLst/>
          </a:prstGeom>
        </p:spPr>
      </p:pic>
      <p:sp>
        <p:nvSpPr>
          <p:cNvPr id="18" name="矩形 17"/>
          <p:cNvSpPr/>
          <p:nvPr/>
        </p:nvSpPr>
        <p:spPr>
          <a:xfrm>
            <a:off x="487447" y="1666083"/>
            <a:ext cx="7457120" cy="2012859"/>
          </a:xfrm>
          <a:prstGeom prst="rect">
            <a:avLst/>
          </a:prstGeom>
        </p:spPr>
        <p:txBody>
          <a:bodyPr wrap="square">
            <a:spAutoFit/>
          </a:bodyPr>
          <a:lstStyle/>
          <a:p>
            <a:pPr marL="342900" indent="-342900">
              <a:lnSpc>
                <a:spcPct val="130000"/>
              </a:lnSpc>
              <a:buAutoNum type="arabicPeriod"/>
            </a:pPr>
            <a:r>
              <a:rPr lang="zh-CN" altLang="en-US" sz="1600" dirty="0" smtClean="0">
                <a:latin typeface="微软雅黑" panose="020B0503020204020204" pitchFamily="34" charset="-122"/>
                <a:ea typeface="微软雅黑" panose="020B0503020204020204" pitchFamily="34" charset="-122"/>
              </a:rPr>
              <a:t>以</a:t>
            </a:r>
            <a:r>
              <a:rPr lang="en-US" altLang="zh-CN" sz="1600" dirty="0" smtClean="0">
                <a:latin typeface="微软雅黑" panose="020B0503020204020204" pitchFamily="34" charset="-122"/>
                <a:ea typeface="微软雅黑" panose="020B0503020204020204" pitchFamily="34" charset="-122"/>
              </a:rPr>
              <a:t>ResNet-101</a:t>
            </a:r>
            <a:r>
              <a:rPr lang="zh-CN" altLang="en-US" sz="1600" dirty="0" smtClean="0">
                <a:latin typeface="微软雅黑" panose="020B0503020204020204" pitchFamily="34" charset="-122"/>
                <a:ea typeface="微软雅黑" panose="020B0503020204020204" pitchFamily="34" charset="-122"/>
              </a:rPr>
              <a:t>为</a:t>
            </a:r>
            <a:r>
              <a:rPr lang="zh-CN" altLang="en-US" sz="1600" dirty="0" smtClean="0">
                <a:latin typeface="微软雅黑" panose="020B0503020204020204" pitchFamily="34" charset="-122"/>
                <a:ea typeface="微软雅黑" panose="020B0503020204020204" pitchFamily="34" charset="-122"/>
              </a:rPr>
              <a:t>编码器骨架，做了以下改进：</a:t>
            </a:r>
            <a:endParaRPr lang="en-US" altLang="zh-CN" sz="1600" dirty="0" smtClean="0">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扩大卷积核大小，提升感受野；</a:t>
            </a:r>
            <a:endParaRPr lang="en-US" altLang="zh-CN" sz="1600" dirty="0" smtClean="0">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采用深度可分离卷积，提高计算性能。</a:t>
            </a:r>
            <a:endParaRPr lang="en-US" altLang="zh-CN" sz="1600" dirty="0" smtClean="0">
              <a:latin typeface="微软雅黑" panose="020B0503020204020204" pitchFamily="34" charset="-122"/>
              <a:ea typeface="微软雅黑" panose="020B0503020204020204" pitchFamily="34" charset="-122"/>
            </a:endParaRPr>
          </a:p>
          <a:p>
            <a:pPr marL="342900" indent="-342900">
              <a:lnSpc>
                <a:spcPct val="130000"/>
              </a:lnSpc>
              <a:buAutoNum type="arabicPeriod"/>
            </a:pPr>
            <a:endParaRPr lang="en-US" altLang="zh-CN" sz="1600" dirty="0" smtClean="0">
              <a:latin typeface="微软雅黑" panose="020B0503020204020204" pitchFamily="34" charset="-122"/>
              <a:ea typeface="微软雅黑" panose="020B0503020204020204" pitchFamily="34" charset="-122"/>
            </a:endParaRPr>
          </a:p>
          <a:p>
            <a:pPr marL="342900" indent="-342900">
              <a:lnSpc>
                <a:spcPct val="130000"/>
              </a:lnSpc>
              <a:buAutoNum type="arabicPeriod"/>
            </a:pPr>
            <a:r>
              <a:rPr lang="zh-CN" altLang="en-US" sz="1600" dirty="0" smtClean="0">
                <a:latin typeface="微软雅黑" panose="020B0503020204020204" pitchFamily="34" charset="-122"/>
                <a:ea typeface="微软雅黑" panose="020B0503020204020204" pitchFamily="34" charset="-122"/>
              </a:rPr>
              <a:t>提出</a:t>
            </a:r>
            <a:r>
              <a:rPr lang="en-US" altLang="zh-CN" sz="1600" dirty="0" smtClean="0">
                <a:latin typeface="微软雅黑" panose="020B0503020204020204" pitchFamily="34" charset="-122"/>
                <a:ea typeface="微软雅黑" panose="020B0503020204020204" pitchFamily="34" charset="-122"/>
              </a:rPr>
              <a:t>Spatial Residual Inception (SRI) </a:t>
            </a:r>
            <a:r>
              <a:rPr lang="zh-CN" altLang="en-US" sz="1600" dirty="0" smtClean="0">
                <a:latin typeface="微软雅黑" panose="020B0503020204020204" pitchFamily="34" charset="-122"/>
                <a:ea typeface="微软雅黑" panose="020B0503020204020204" pitchFamily="34" charset="-122"/>
              </a:rPr>
              <a:t>模块，可以挖掘和聚合多尺度上下文信息，对于不同大小的建筑物的适应性较高。</a:t>
            </a:r>
            <a:endParaRPr lang="zh-CN" altLang="en-US" sz="1600" dirty="0">
              <a:latin typeface="微软雅黑" panose="020B0503020204020204" pitchFamily="34" charset="-122"/>
              <a:ea typeface="微软雅黑" panose="020B0503020204020204" pitchFamily="34" charset="-122"/>
            </a:endParaRPr>
          </a:p>
        </p:txBody>
      </p:sp>
      <p:sp>
        <p:nvSpPr>
          <p:cNvPr id="19" name="矩形 18"/>
          <p:cNvSpPr/>
          <p:nvPr/>
        </p:nvSpPr>
        <p:spPr>
          <a:xfrm>
            <a:off x="9030495" y="1666083"/>
            <a:ext cx="1066318"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SRI </a:t>
            </a:r>
            <a:r>
              <a:rPr lang="zh-CN" altLang="en-US" dirty="0">
                <a:latin typeface="微软雅黑" panose="020B0503020204020204" pitchFamily="34" charset="-122"/>
                <a:ea typeface="微软雅黑" panose="020B0503020204020204" pitchFamily="34" charset="-122"/>
              </a:rPr>
              <a:t>模块</a:t>
            </a:r>
            <a:endParaRPr lang="zh-CN" altLang="en-US" dirty="0"/>
          </a:p>
        </p:txBody>
      </p:sp>
    </p:spTree>
    <p:extLst>
      <p:ext uri="{BB962C8B-B14F-4D97-AF65-F5344CB8AC3E}">
        <p14:creationId xmlns:p14="http://schemas.microsoft.com/office/powerpoint/2010/main" val="1848136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6007"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smtClean="0">
                <a:solidFill>
                  <a:schemeClr val="bg1">
                    <a:lumMod val="65000"/>
                  </a:schemeClr>
                </a:solidFill>
                <a:latin typeface="微软雅黑" pitchFamily="34" charset="-122"/>
                <a:ea typeface="微软雅黑" pitchFamily="34" charset="-122"/>
              </a:rPr>
              <a:t>01</a:t>
            </a:r>
            <a:endParaRPr lang="en-US" altLang="zh-CN" sz="5400" dirty="0">
              <a:solidFill>
                <a:schemeClr val="bg1">
                  <a:lumMod val="65000"/>
                </a:schemeClr>
              </a:solidFill>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BA16AC4E-69A7-4D4B-B3C6-CBF3B852B1B5}"/>
              </a:ext>
            </a:extLst>
          </p:cNvPr>
          <p:cNvSpPr txBox="1"/>
          <p:nvPr/>
        </p:nvSpPr>
        <p:spPr>
          <a:xfrm>
            <a:off x="303349" y="1055826"/>
            <a:ext cx="5929828"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在开放数据集上与其他网络模型对比</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203603" y="1582732"/>
            <a:ext cx="6050054" cy="2382191"/>
          </a:xfrm>
          <a:prstGeom prst="rect">
            <a:avLst/>
          </a:prstGeom>
        </p:spPr>
        <p:txBody>
          <a:bodyPr wrap="none">
            <a:spAutoFit/>
          </a:bodyPr>
          <a:lstStyle/>
          <a:p>
            <a:pPr marL="285750" indent="-285750">
              <a:lnSpc>
                <a:spcPct val="120000"/>
              </a:lnSpc>
              <a:buFont typeface="Arial" panose="020B0604020202020204" pitchFamily="34" charset="0"/>
              <a:buChar char="•"/>
            </a:pPr>
            <a:r>
              <a:rPr lang="zh-CN" altLang="en-US" b="1" dirty="0" smtClean="0">
                <a:latin typeface="微软雅黑" panose="020B0503020204020204" pitchFamily="34" charset="-122"/>
                <a:ea typeface="微软雅黑" panose="020B0503020204020204" pitchFamily="34" charset="-122"/>
              </a:rPr>
              <a:t>评估数据集</a:t>
            </a:r>
            <a:endParaRPr lang="en-US" altLang="zh-CN" b="1" dirty="0" smtClean="0">
              <a:latin typeface="微软雅黑" panose="020B0503020204020204" pitchFamily="34" charset="-122"/>
              <a:ea typeface="微软雅黑" panose="020B0503020204020204" pitchFamily="34" charset="-122"/>
            </a:endParaRPr>
          </a:p>
          <a:p>
            <a:pPr marL="742950" lvl="1" indent="-285750">
              <a:lnSpc>
                <a:spcPct val="120000"/>
              </a:lnSpc>
              <a:buFont typeface="Arial" panose="020B0604020202020204" pitchFamily="34" charset="0"/>
              <a:buChar char="•"/>
            </a:pPr>
            <a:r>
              <a:rPr lang="en-US" altLang="zh-CN" sz="1600" dirty="0" err="1" smtClean="0">
                <a:solidFill>
                  <a:srgbClr val="C00000"/>
                </a:solidFill>
                <a:latin typeface="微软雅黑" panose="020B0503020204020204" pitchFamily="34" charset="-122"/>
                <a:ea typeface="微软雅黑" panose="020B0503020204020204" pitchFamily="34" charset="-122"/>
              </a:rPr>
              <a:t>Inria</a:t>
            </a:r>
            <a:r>
              <a:rPr lang="en-US" altLang="zh-CN" sz="1600" dirty="0" smtClean="0">
                <a:solidFill>
                  <a:srgbClr val="C00000"/>
                </a:solidFill>
                <a:latin typeface="微软雅黑" panose="020B0503020204020204" pitchFamily="34" charset="-122"/>
                <a:ea typeface="微软雅黑" panose="020B0503020204020204" pitchFamily="34" charset="-122"/>
              </a:rPr>
              <a:t> Aerial Image Labeling Dataset </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200" dirty="0" err="1" smtClean="0">
                <a:solidFill>
                  <a:schemeClr val="bg1">
                    <a:lumMod val="50000"/>
                  </a:schemeClr>
                </a:solidFill>
                <a:latin typeface="微软雅黑" panose="020B0503020204020204" pitchFamily="34" charset="-122"/>
                <a:ea typeface="微软雅黑" panose="020B0503020204020204" pitchFamily="34" charset="-122"/>
              </a:rPr>
              <a:t>Maggiori</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 et al., 2017)</a:t>
            </a:r>
          </a:p>
          <a:p>
            <a:pPr marL="742950" lvl="1" indent="-285750">
              <a:lnSpc>
                <a:spcPct val="120000"/>
              </a:lnSpc>
              <a:buFont typeface="Arial" panose="020B0604020202020204" pitchFamily="34" charset="0"/>
              <a:buChar char="•"/>
            </a:pPr>
            <a:r>
              <a:rPr lang="en-US" altLang="zh-CN" sz="1600" dirty="0" smtClean="0">
                <a:solidFill>
                  <a:srgbClr val="C00000"/>
                </a:solidFill>
                <a:latin typeface="微软雅黑" panose="020B0503020204020204" pitchFamily="34" charset="-122"/>
                <a:ea typeface="微软雅黑" panose="020B0503020204020204" pitchFamily="34" charset="-122"/>
              </a:rPr>
              <a:t>WHU </a:t>
            </a:r>
            <a:r>
              <a:rPr lang="en-US" altLang="zh-CN" sz="1600" dirty="0">
                <a:solidFill>
                  <a:srgbClr val="C00000"/>
                </a:solidFill>
                <a:latin typeface="微软雅黑" panose="020B0503020204020204" pitchFamily="34" charset="-122"/>
                <a:ea typeface="微软雅黑" panose="020B0503020204020204" pitchFamily="34" charset="-122"/>
              </a:rPr>
              <a:t>Aerial Building </a:t>
            </a:r>
            <a:r>
              <a:rPr lang="en-US" altLang="zh-CN" sz="1600" dirty="0" smtClean="0">
                <a:solidFill>
                  <a:srgbClr val="C00000"/>
                </a:solidFill>
                <a:latin typeface="微软雅黑" panose="020B0503020204020204" pitchFamily="34" charset="-122"/>
                <a:ea typeface="微软雅黑" panose="020B0503020204020204" pitchFamily="34" charset="-122"/>
              </a:rPr>
              <a:t>Dataset </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(Ji et al., </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2018</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t>
            </a:r>
          </a:p>
          <a:p>
            <a:pPr marL="285750" indent="-285750">
              <a:lnSpc>
                <a:spcPct val="120000"/>
              </a:lnSpc>
              <a:buFont typeface="Arial" panose="020B0604020202020204" pitchFamily="34" charset="0"/>
              <a:buChar char="•"/>
            </a:pPr>
            <a:endParaRPr lang="en-US" altLang="zh-CN" b="1" dirty="0" smtClean="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b="1" dirty="0" smtClean="0">
                <a:latin typeface="微软雅黑" panose="020B0503020204020204" pitchFamily="34" charset="-122"/>
                <a:ea typeface="微软雅黑" panose="020B0503020204020204" pitchFamily="34" charset="-122"/>
              </a:rPr>
              <a:t>对比模型</a:t>
            </a:r>
            <a:endParaRPr lang="en-US" altLang="zh-CN" b="1" dirty="0" smtClean="0">
              <a:latin typeface="微软雅黑" panose="020B0503020204020204" pitchFamily="34" charset="-122"/>
              <a:ea typeface="微软雅黑" panose="020B0503020204020204" pitchFamily="34" charset="-122"/>
            </a:endParaRPr>
          </a:p>
          <a:p>
            <a:pPr marL="742950" lvl="1" indent="-285750">
              <a:lnSpc>
                <a:spcPct val="120000"/>
              </a:lnSpc>
              <a:buFont typeface="Arial" panose="020B0604020202020204" pitchFamily="34" charset="0"/>
              <a:buChar char="•"/>
            </a:pPr>
            <a:r>
              <a:rPr lang="en-US" altLang="zh-CN" sz="1600" dirty="0" err="1" smtClean="0">
                <a:solidFill>
                  <a:srgbClr val="C00000"/>
                </a:solidFill>
                <a:latin typeface="微软雅黑" panose="020B0503020204020204" pitchFamily="34" charset="-122"/>
                <a:ea typeface="微软雅黑" panose="020B0503020204020204" pitchFamily="34" charset="-122"/>
              </a:rPr>
              <a:t>SegNet</a:t>
            </a:r>
            <a:r>
              <a:rPr lang="en-US" altLang="zh-CN" dirty="0" smtClean="0">
                <a:solidFill>
                  <a:srgbClr val="C00000"/>
                </a:solidFill>
                <a:latin typeface="微软雅黑" panose="020B0503020204020204" pitchFamily="34" charset="-122"/>
                <a:ea typeface="微软雅黑" panose="020B0503020204020204" pitchFamily="34" charset="-122"/>
              </a:rPr>
              <a:t> </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200" dirty="0" err="1" smtClean="0">
                <a:solidFill>
                  <a:schemeClr val="bg1">
                    <a:lumMod val="50000"/>
                  </a:schemeClr>
                </a:solidFill>
                <a:latin typeface="微软雅黑" panose="020B0503020204020204" pitchFamily="34" charset="-122"/>
                <a:ea typeface="微软雅黑" panose="020B0503020204020204" pitchFamily="34" charset="-122"/>
              </a:rPr>
              <a:t>Badrinarayanan</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 et al., 2015)</a:t>
            </a:r>
          </a:p>
          <a:p>
            <a:pPr marL="742950" lvl="1" indent="-285750">
              <a:lnSpc>
                <a:spcPct val="120000"/>
              </a:lnSpc>
              <a:buFont typeface="Arial" panose="020B0604020202020204" pitchFamily="34" charset="0"/>
              <a:buChar char="•"/>
            </a:pPr>
            <a:r>
              <a:rPr lang="en-US" altLang="zh-CN" sz="1600" dirty="0" smtClean="0">
                <a:solidFill>
                  <a:srgbClr val="C00000"/>
                </a:solidFill>
                <a:latin typeface="微软雅黑" panose="020B0503020204020204" pitchFamily="34" charset="-122"/>
                <a:ea typeface="微软雅黑" panose="020B0503020204020204" pitchFamily="34" charset="-122"/>
              </a:rPr>
              <a:t>U-Net</a:t>
            </a:r>
            <a:r>
              <a:rPr lang="en-US" altLang="zh-CN" dirty="0" smtClean="0">
                <a:latin typeface="微软雅黑" panose="020B0503020204020204" pitchFamily="34" charset="-122"/>
                <a:ea typeface="微软雅黑" panose="020B0503020204020204" pitchFamily="34" charset="-122"/>
              </a:rPr>
              <a:t> </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200" dirty="0" err="1" smtClean="0">
                <a:solidFill>
                  <a:schemeClr val="bg1">
                    <a:lumMod val="50000"/>
                  </a:schemeClr>
                </a:solidFill>
                <a:latin typeface="微软雅黑" panose="020B0503020204020204" pitchFamily="34" charset="-122"/>
                <a:ea typeface="微软雅黑" panose="020B0503020204020204" pitchFamily="34" charset="-122"/>
              </a:rPr>
              <a:t>Ronneberger</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 et al., 2015)</a:t>
            </a:r>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7603104" y="848299"/>
            <a:ext cx="4152446" cy="2634149"/>
          </a:xfrm>
          <a:prstGeom prst="rect">
            <a:avLst/>
          </a:prstGeom>
        </p:spPr>
      </p:pic>
      <p:sp>
        <p:nvSpPr>
          <p:cNvPr id="3" name="矩形 2"/>
          <p:cNvSpPr/>
          <p:nvPr/>
        </p:nvSpPr>
        <p:spPr>
          <a:xfrm>
            <a:off x="7439488" y="6414027"/>
            <a:ext cx="4662292" cy="313932"/>
          </a:xfrm>
          <a:prstGeom prst="rect">
            <a:avLst/>
          </a:prstGeom>
        </p:spPr>
        <p:txBody>
          <a:bodyPr wrap="square">
            <a:spAutoFit/>
          </a:bodyPr>
          <a:lstStyle/>
          <a:p>
            <a:pPr>
              <a:lnSpc>
                <a:spcPct val="120000"/>
              </a:lnSpc>
            </a:pPr>
            <a:r>
              <a:rPr lang="en-US" altLang="zh-CN" sz="1200" dirty="0" smtClean="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 </a:t>
            </a:r>
            <a:r>
              <a:rPr lang="zh-CN" altLang="en-US" sz="1200" dirty="0" smtClean="0">
                <a:latin typeface="微软雅黑" panose="020B0503020204020204" pitchFamily="34" charset="-122"/>
                <a:ea typeface="微软雅黑" panose="020B0503020204020204" pitchFamily="34" charset="-122"/>
              </a:rPr>
              <a:t>影像</a:t>
            </a:r>
            <a:r>
              <a:rPr lang="en-US" altLang="zh-CN" sz="1200" dirty="0" smtClean="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b) </a:t>
            </a:r>
            <a:r>
              <a:rPr lang="zh-CN" altLang="en-US" sz="1200" dirty="0" smtClean="0">
                <a:latin typeface="微软雅黑" panose="020B0503020204020204" pitchFamily="34" charset="-122"/>
                <a:ea typeface="微软雅黑" panose="020B0503020204020204" pitchFamily="34" charset="-122"/>
              </a:rPr>
              <a:t>真实标签 </a:t>
            </a:r>
            <a:r>
              <a:rPr lang="en-US" altLang="zh-CN" sz="1200" dirty="0" smtClean="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(c) </a:t>
            </a:r>
            <a:r>
              <a:rPr lang="en-US" altLang="zh-CN" sz="1200" dirty="0" err="1" smtClean="0">
                <a:latin typeface="微软雅黑" panose="020B0503020204020204" pitchFamily="34" charset="-122"/>
                <a:ea typeface="微软雅黑" panose="020B0503020204020204" pitchFamily="34" charset="-122"/>
              </a:rPr>
              <a:t>SegNet</a:t>
            </a:r>
            <a:r>
              <a:rPr lang="zh-CN" altLang="en-US" sz="1200" dirty="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(d) </a:t>
            </a:r>
            <a:r>
              <a:rPr lang="en-US" altLang="zh-CN" sz="1200" dirty="0" smtClean="0">
                <a:latin typeface="微软雅黑" panose="020B0503020204020204" pitchFamily="34" charset="-122"/>
                <a:ea typeface="微软雅黑" panose="020B0503020204020204" pitchFamily="34" charset="-122"/>
              </a:rPr>
              <a:t>U-Net  (</a:t>
            </a:r>
            <a:r>
              <a:rPr lang="en-US" altLang="zh-CN" sz="1200" dirty="0">
                <a:latin typeface="微软雅黑" panose="020B0503020204020204" pitchFamily="34" charset="-122"/>
                <a:ea typeface="微软雅黑" panose="020B0503020204020204" pitchFamily="34" charset="-122"/>
              </a:rPr>
              <a:t>e) </a:t>
            </a:r>
            <a:r>
              <a:rPr lang="en-US" altLang="zh-CN" sz="1200" dirty="0" smtClean="0">
                <a:latin typeface="微软雅黑" panose="020B0503020204020204" pitchFamily="34" charset="-122"/>
                <a:ea typeface="微软雅黑" panose="020B0503020204020204" pitchFamily="34" charset="-122"/>
              </a:rPr>
              <a:t>SRI-Net </a:t>
            </a:r>
            <a:r>
              <a:rPr lang="en-US" altLang="zh-CN" sz="1200" dirty="0" smtClean="0">
                <a:latin typeface="微软雅黑" panose="020B0503020204020204" pitchFamily="34" charset="-122"/>
                <a:ea typeface="微软雅黑" panose="020B0503020204020204" pitchFamily="34" charset="-122"/>
              </a:rPr>
              <a:t>(ours)</a:t>
            </a:r>
            <a:endParaRPr lang="zh-CN" altLang="en-US" sz="1200" dirty="0">
              <a:latin typeface="微软雅黑" panose="020B0503020204020204" pitchFamily="34" charset="-122"/>
              <a:ea typeface="微软雅黑" panose="020B0503020204020204" pitchFamily="34" charset="-122"/>
            </a:endParaRPr>
          </a:p>
        </p:txBody>
      </p:sp>
      <p:graphicFrame>
        <p:nvGraphicFramePr>
          <p:cNvPr id="17" name="表格 16"/>
          <p:cNvGraphicFramePr>
            <a:graphicFrameLocks noGrp="1"/>
          </p:cNvGraphicFramePr>
          <p:nvPr>
            <p:extLst>
              <p:ext uri="{D42A27DB-BD31-4B8C-83A1-F6EECF244321}">
                <p14:modId xmlns:p14="http://schemas.microsoft.com/office/powerpoint/2010/main" val="1588535453"/>
              </p:ext>
            </p:extLst>
          </p:nvPr>
        </p:nvGraphicFramePr>
        <p:xfrm>
          <a:off x="637552" y="4332504"/>
          <a:ext cx="4632083" cy="1023784"/>
        </p:xfrm>
        <a:graphic>
          <a:graphicData uri="http://schemas.openxmlformats.org/drawingml/2006/table">
            <a:tbl>
              <a:tblPr firstRow="1" firstCol="1" bandRow="1">
                <a:tableStyleId>{5C22544A-7EE6-4342-B048-85BDC9FD1C3A}</a:tableStyleId>
              </a:tblPr>
              <a:tblGrid>
                <a:gridCol w="1041782">
                  <a:extLst>
                    <a:ext uri="{9D8B030D-6E8A-4147-A177-3AD203B41FA5}">
                      <a16:colId xmlns:a16="http://schemas.microsoft.com/office/drawing/2014/main" val="4288466081"/>
                    </a:ext>
                  </a:extLst>
                </a:gridCol>
                <a:gridCol w="810648">
                  <a:extLst>
                    <a:ext uri="{9D8B030D-6E8A-4147-A177-3AD203B41FA5}">
                      <a16:colId xmlns:a16="http://schemas.microsoft.com/office/drawing/2014/main" val="2538951857"/>
                    </a:ext>
                  </a:extLst>
                </a:gridCol>
                <a:gridCol w="926551">
                  <a:extLst>
                    <a:ext uri="{9D8B030D-6E8A-4147-A177-3AD203B41FA5}">
                      <a16:colId xmlns:a16="http://schemas.microsoft.com/office/drawing/2014/main" val="1427537390"/>
                    </a:ext>
                  </a:extLst>
                </a:gridCol>
                <a:gridCol w="926551">
                  <a:extLst>
                    <a:ext uri="{9D8B030D-6E8A-4147-A177-3AD203B41FA5}">
                      <a16:colId xmlns:a16="http://schemas.microsoft.com/office/drawing/2014/main" val="1882217930"/>
                    </a:ext>
                  </a:extLst>
                </a:gridCol>
                <a:gridCol w="926551">
                  <a:extLst>
                    <a:ext uri="{9D8B030D-6E8A-4147-A177-3AD203B41FA5}">
                      <a16:colId xmlns:a16="http://schemas.microsoft.com/office/drawing/2014/main" val="4083624692"/>
                    </a:ext>
                  </a:extLst>
                </a:gridCol>
              </a:tblGrid>
              <a:tr h="255946">
                <a:tc>
                  <a:txBody>
                    <a:bodyPr/>
                    <a:lstStyle/>
                    <a:p>
                      <a:pPr algn="ctr">
                        <a:lnSpc>
                          <a:spcPct val="120000"/>
                        </a:lnSpc>
                        <a:spcAft>
                          <a:spcPts val="600"/>
                        </a:spcAft>
                      </a:pPr>
                      <a:r>
                        <a:rPr lang="en-US" sz="1200" kern="100" dirty="0">
                          <a:solidFill>
                            <a:schemeClr val="tx1"/>
                          </a:solidFill>
                          <a:effectLst/>
                          <a:latin typeface="Times New Roman" panose="02020603050405020304" pitchFamily="18" charset="0"/>
                          <a:cs typeface="Times New Roman" panose="02020603050405020304" pitchFamily="18" charset="0"/>
                        </a:rPr>
                        <a:t> </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600"/>
                        </a:spcAft>
                      </a:pPr>
                      <a:r>
                        <a:rPr lang="en-US" sz="1200" kern="100" dirty="0">
                          <a:solidFill>
                            <a:schemeClr val="tx1"/>
                          </a:solidFill>
                          <a:effectLst/>
                          <a:latin typeface="Times New Roman" panose="02020603050405020304" pitchFamily="18" charset="0"/>
                          <a:cs typeface="Times New Roman" panose="02020603050405020304" pitchFamily="18" charset="0"/>
                        </a:rPr>
                        <a:t>Precision</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600"/>
                        </a:spcAft>
                      </a:pPr>
                      <a:r>
                        <a:rPr lang="en-US" sz="1200" kern="100" dirty="0">
                          <a:solidFill>
                            <a:schemeClr val="tx1"/>
                          </a:solidFill>
                          <a:effectLst/>
                          <a:latin typeface="Times New Roman" panose="02020603050405020304" pitchFamily="18" charset="0"/>
                          <a:cs typeface="Times New Roman" panose="02020603050405020304" pitchFamily="18" charset="0"/>
                        </a:rPr>
                        <a:t>Recall</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600"/>
                        </a:spcAft>
                      </a:pPr>
                      <a:r>
                        <a:rPr lang="en-US" sz="1200" kern="100" dirty="0">
                          <a:solidFill>
                            <a:schemeClr val="tx1"/>
                          </a:solidFill>
                          <a:effectLst/>
                          <a:latin typeface="Times New Roman" panose="02020603050405020304" pitchFamily="18" charset="0"/>
                          <a:cs typeface="Times New Roman" panose="02020603050405020304" pitchFamily="18" charset="0"/>
                        </a:rPr>
                        <a:t>F1</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600"/>
                        </a:spcAft>
                      </a:pPr>
                      <a:r>
                        <a:rPr lang="en-US" sz="1200" kern="100" dirty="0" err="1">
                          <a:solidFill>
                            <a:schemeClr val="tx1"/>
                          </a:solidFill>
                          <a:effectLst/>
                          <a:latin typeface="Times New Roman" panose="02020603050405020304" pitchFamily="18" charset="0"/>
                          <a:cs typeface="Times New Roman" panose="02020603050405020304" pitchFamily="18" charset="0"/>
                        </a:rPr>
                        <a:t>IoU</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7423614"/>
                  </a:ext>
                </a:extLst>
              </a:tr>
              <a:tr h="255946">
                <a:tc>
                  <a:txBody>
                    <a:bodyPr/>
                    <a:lstStyle/>
                    <a:p>
                      <a:pPr algn="ctr">
                        <a:lnSpc>
                          <a:spcPct val="120000"/>
                        </a:lnSpc>
                        <a:spcAft>
                          <a:spcPts val="600"/>
                        </a:spcAft>
                      </a:pPr>
                      <a:r>
                        <a:rPr lang="en-US" sz="1200" kern="100" dirty="0" err="1">
                          <a:solidFill>
                            <a:schemeClr val="tx1"/>
                          </a:solidFill>
                          <a:effectLst/>
                          <a:latin typeface="Times New Roman" panose="02020603050405020304" pitchFamily="18" charset="0"/>
                          <a:cs typeface="Times New Roman" panose="02020603050405020304" pitchFamily="18" charset="0"/>
                        </a:rPr>
                        <a:t>SegNet</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lnSpc>
                          <a:spcPct val="120000"/>
                        </a:lnSpc>
                        <a:spcAft>
                          <a:spcPts val="600"/>
                        </a:spcAft>
                      </a:pPr>
                      <a:r>
                        <a:rPr lang="en-US" sz="1200" kern="100" dirty="0">
                          <a:solidFill>
                            <a:schemeClr val="tx1"/>
                          </a:solidFill>
                          <a:effectLst/>
                          <a:latin typeface="Times New Roman" panose="02020603050405020304" pitchFamily="18" charset="0"/>
                          <a:cs typeface="Times New Roman" panose="02020603050405020304" pitchFamily="18" charset="0"/>
                        </a:rPr>
                        <a:t>95.12</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lnSpc>
                          <a:spcPct val="120000"/>
                        </a:lnSpc>
                        <a:spcAft>
                          <a:spcPts val="600"/>
                        </a:spcAft>
                      </a:pPr>
                      <a:r>
                        <a:rPr lang="en-US" sz="1200" kern="100" dirty="0">
                          <a:solidFill>
                            <a:schemeClr val="tx1"/>
                          </a:solidFill>
                          <a:effectLst/>
                          <a:latin typeface="Times New Roman" panose="02020603050405020304" pitchFamily="18" charset="0"/>
                          <a:cs typeface="Times New Roman" panose="02020603050405020304" pitchFamily="18" charset="0"/>
                        </a:rPr>
                        <a:t>95.21</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lnSpc>
                          <a:spcPct val="120000"/>
                        </a:lnSpc>
                        <a:spcAft>
                          <a:spcPts val="600"/>
                        </a:spcAft>
                      </a:pPr>
                      <a:r>
                        <a:rPr lang="en-US" sz="1200" kern="100" dirty="0">
                          <a:solidFill>
                            <a:schemeClr val="tx1"/>
                          </a:solidFill>
                          <a:effectLst/>
                          <a:latin typeface="Times New Roman" panose="02020603050405020304" pitchFamily="18" charset="0"/>
                          <a:cs typeface="Times New Roman" panose="02020603050405020304" pitchFamily="18" charset="0"/>
                        </a:rPr>
                        <a:t>94.99</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lnSpc>
                          <a:spcPct val="120000"/>
                        </a:lnSpc>
                        <a:spcAft>
                          <a:spcPts val="600"/>
                        </a:spcAft>
                      </a:pPr>
                      <a:r>
                        <a:rPr lang="en-US" sz="1200" kern="100">
                          <a:solidFill>
                            <a:schemeClr val="tx1"/>
                          </a:solidFill>
                          <a:effectLst/>
                          <a:latin typeface="Times New Roman" panose="02020603050405020304" pitchFamily="18" charset="0"/>
                          <a:cs typeface="Times New Roman" panose="02020603050405020304" pitchFamily="18" charset="0"/>
                        </a:rPr>
                        <a:t>63.17</a:t>
                      </a:r>
                      <a:endParaRPr lang="zh-CN"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110269825"/>
                  </a:ext>
                </a:extLst>
              </a:tr>
              <a:tr h="255946">
                <a:tc>
                  <a:txBody>
                    <a:bodyPr/>
                    <a:lstStyle/>
                    <a:p>
                      <a:pPr algn="ctr">
                        <a:lnSpc>
                          <a:spcPct val="120000"/>
                        </a:lnSpc>
                        <a:spcAft>
                          <a:spcPts val="600"/>
                        </a:spcAft>
                      </a:pPr>
                      <a:r>
                        <a:rPr lang="en-US" sz="1200" kern="100">
                          <a:solidFill>
                            <a:schemeClr val="tx1"/>
                          </a:solidFill>
                          <a:effectLst/>
                          <a:latin typeface="Times New Roman" panose="02020603050405020304" pitchFamily="18" charset="0"/>
                          <a:cs typeface="Times New Roman" panose="02020603050405020304" pitchFamily="18" charset="0"/>
                        </a:rPr>
                        <a:t>U-Net</a:t>
                      </a:r>
                      <a:endParaRPr lang="zh-CN"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noFill/>
                  </a:tcPr>
                </a:tc>
                <a:tc>
                  <a:txBody>
                    <a:bodyPr/>
                    <a:lstStyle/>
                    <a:p>
                      <a:pPr algn="ctr">
                        <a:lnSpc>
                          <a:spcPct val="120000"/>
                        </a:lnSpc>
                        <a:spcAft>
                          <a:spcPts val="600"/>
                        </a:spcAft>
                      </a:pPr>
                      <a:r>
                        <a:rPr lang="en-US" sz="1200" kern="100" dirty="0">
                          <a:solidFill>
                            <a:schemeClr val="tx1"/>
                          </a:solidFill>
                          <a:effectLst/>
                          <a:latin typeface="Times New Roman" panose="02020603050405020304" pitchFamily="18" charset="0"/>
                          <a:cs typeface="Times New Roman" panose="02020603050405020304" pitchFamily="18" charset="0"/>
                        </a:rPr>
                        <a:t>95.74</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noFill/>
                  </a:tcPr>
                </a:tc>
                <a:tc>
                  <a:txBody>
                    <a:bodyPr/>
                    <a:lstStyle/>
                    <a:p>
                      <a:pPr algn="ctr">
                        <a:lnSpc>
                          <a:spcPct val="120000"/>
                        </a:lnSpc>
                        <a:spcAft>
                          <a:spcPts val="600"/>
                        </a:spcAft>
                      </a:pPr>
                      <a:r>
                        <a:rPr lang="en-US" sz="1200" kern="100" dirty="0">
                          <a:solidFill>
                            <a:schemeClr val="tx1"/>
                          </a:solidFill>
                          <a:effectLst/>
                          <a:latin typeface="Times New Roman" panose="02020603050405020304" pitchFamily="18" charset="0"/>
                          <a:cs typeface="Times New Roman" panose="02020603050405020304" pitchFamily="18" charset="0"/>
                        </a:rPr>
                        <a:t>95.78</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noFill/>
                  </a:tcPr>
                </a:tc>
                <a:tc>
                  <a:txBody>
                    <a:bodyPr/>
                    <a:lstStyle/>
                    <a:p>
                      <a:pPr algn="ctr">
                        <a:lnSpc>
                          <a:spcPct val="120000"/>
                        </a:lnSpc>
                        <a:spcAft>
                          <a:spcPts val="600"/>
                        </a:spcAft>
                      </a:pPr>
                      <a:r>
                        <a:rPr lang="en-US" sz="1200" kern="100" dirty="0">
                          <a:solidFill>
                            <a:schemeClr val="tx1"/>
                          </a:solidFill>
                          <a:effectLst/>
                          <a:latin typeface="Times New Roman" panose="02020603050405020304" pitchFamily="18" charset="0"/>
                          <a:cs typeface="Times New Roman" panose="02020603050405020304" pitchFamily="18" charset="0"/>
                        </a:rPr>
                        <a:t>95.74</a:t>
                      </a:r>
                      <a:endParaRPr lang="zh-CN"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noFill/>
                  </a:tcPr>
                </a:tc>
                <a:tc>
                  <a:txBody>
                    <a:bodyPr/>
                    <a:lstStyle/>
                    <a:p>
                      <a:pPr algn="ctr">
                        <a:lnSpc>
                          <a:spcPct val="120000"/>
                        </a:lnSpc>
                        <a:spcAft>
                          <a:spcPts val="600"/>
                        </a:spcAft>
                      </a:pPr>
                      <a:r>
                        <a:rPr lang="en-US" sz="1200" kern="100">
                          <a:solidFill>
                            <a:schemeClr val="tx1"/>
                          </a:solidFill>
                          <a:effectLst/>
                          <a:latin typeface="Times New Roman" panose="02020603050405020304" pitchFamily="18" charset="0"/>
                          <a:cs typeface="Times New Roman" panose="02020603050405020304" pitchFamily="18" charset="0"/>
                        </a:rPr>
                        <a:t>69.67</a:t>
                      </a:r>
                      <a:endParaRPr lang="zh-CN"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79527553"/>
                  </a:ext>
                </a:extLst>
              </a:tr>
              <a:tr h="255946">
                <a:tc>
                  <a:txBody>
                    <a:bodyPr/>
                    <a:lstStyle/>
                    <a:p>
                      <a:pPr algn="ctr">
                        <a:lnSpc>
                          <a:spcPct val="120000"/>
                        </a:lnSpc>
                        <a:spcAft>
                          <a:spcPts val="600"/>
                        </a:spcAft>
                      </a:pPr>
                      <a:r>
                        <a:rPr lang="en-US" sz="1200" kern="100">
                          <a:solidFill>
                            <a:schemeClr val="tx1"/>
                          </a:solidFill>
                          <a:effectLst/>
                          <a:latin typeface="Times New Roman" panose="02020603050405020304" pitchFamily="18" charset="0"/>
                          <a:cs typeface="Times New Roman" panose="02020603050405020304" pitchFamily="18" charset="0"/>
                        </a:rPr>
                        <a:t>SRI-Net</a:t>
                      </a:r>
                      <a:endParaRPr lang="zh-CN" sz="12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600"/>
                        </a:spcAft>
                      </a:pPr>
                      <a:r>
                        <a:rPr lang="en-US" sz="1200" b="1" u="sng" kern="100" dirty="0">
                          <a:solidFill>
                            <a:srgbClr val="C00000"/>
                          </a:solidFill>
                          <a:effectLst/>
                          <a:latin typeface="Times New Roman" panose="02020603050405020304" pitchFamily="18" charset="0"/>
                          <a:cs typeface="Times New Roman" panose="02020603050405020304" pitchFamily="18" charset="0"/>
                        </a:rPr>
                        <a:t>95.97</a:t>
                      </a:r>
                      <a:endParaRPr lang="zh-CN" sz="12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600"/>
                        </a:spcAft>
                      </a:pPr>
                      <a:r>
                        <a:rPr lang="en-US" sz="1200" b="1" u="sng" kern="100" dirty="0">
                          <a:solidFill>
                            <a:srgbClr val="C00000"/>
                          </a:solidFill>
                          <a:effectLst/>
                          <a:latin typeface="Times New Roman" panose="02020603050405020304" pitchFamily="18" charset="0"/>
                          <a:cs typeface="Times New Roman" panose="02020603050405020304" pitchFamily="18" charset="0"/>
                        </a:rPr>
                        <a:t>96.02</a:t>
                      </a:r>
                      <a:endParaRPr lang="zh-CN" sz="12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600"/>
                        </a:spcAft>
                      </a:pPr>
                      <a:r>
                        <a:rPr lang="en-US" sz="1200" b="1" u="sng" kern="100" dirty="0">
                          <a:solidFill>
                            <a:srgbClr val="C00000"/>
                          </a:solidFill>
                          <a:effectLst/>
                          <a:latin typeface="Times New Roman" panose="02020603050405020304" pitchFamily="18" charset="0"/>
                          <a:cs typeface="Times New Roman" panose="02020603050405020304" pitchFamily="18" charset="0"/>
                        </a:rPr>
                        <a:t>95.97</a:t>
                      </a:r>
                      <a:endParaRPr lang="zh-CN" sz="12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600"/>
                        </a:spcAft>
                      </a:pPr>
                      <a:r>
                        <a:rPr lang="en-US" sz="1200" b="1" u="sng" kern="100" dirty="0">
                          <a:solidFill>
                            <a:srgbClr val="C00000"/>
                          </a:solidFill>
                          <a:effectLst/>
                          <a:latin typeface="Times New Roman" panose="02020603050405020304" pitchFamily="18" charset="0"/>
                          <a:cs typeface="Times New Roman" panose="02020603050405020304" pitchFamily="18" charset="0"/>
                        </a:rPr>
                        <a:t>71.76</a:t>
                      </a:r>
                      <a:endParaRPr lang="zh-CN" sz="12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4994686"/>
                  </a:ext>
                </a:extLst>
              </a:tr>
            </a:tbl>
          </a:graphicData>
        </a:graphic>
      </p:graphicFrame>
      <p:sp>
        <p:nvSpPr>
          <p:cNvPr id="19" name="矩形 18"/>
          <p:cNvSpPr/>
          <p:nvPr/>
        </p:nvSpPr>
        <p:spPr>
          <a:xfrm>
            <a:off x="547296" y="4017918"/>
            <a:ext cx="2901179" cy="276999"/>
          </a:xfrm>
          <a:prstGeom prst="rect">
            <a:avLst/>
          </a:prstGeom>
        </p:spPr>
        <p:txBody>
          <a:bodyPr wrap="none">
            <a:spAutoFit/>
          </a:bodyPr>
          <a:lstStyle/>
          <a:p>
            <a:r>
              <a:rPr lang="en-US" altLang="zh-CN" sz="1200" b="1" dirty="0" err="1">
                <a:latin typeface="微软雅黑" panose="020B0503020204020204" pitchFamily="34" charset="-122"/>
                <a:ea typeface="微软雅黑" panose="020B0503020204020204" pitchFamily="34" charset="-122"/>
                <a:cs typeface="Times New Roman" panose="02020603050405020304" pitchFamily="18" charset="0"/>
              </a:rPr>
              <a:t>Inria</a:t>
            </a:r>
            <a:r>
              <a:rPr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 Aerial Image Labeling Dataset</a:t>
            </a:r>
            <a:endParaRPr lang="zh-CN" altLang="en-US" sz="1200" b="1" dirty="0">
              <a:latin typeface="微软雅黑" panose="020B0503020204020204" pitchFamily="34" charset="-122"/>
              <a:ea typeface="微软雅黑" panose="020B0503020204020204" pitchFamily="34" charset="-122"/>
            </a:endParaRPr>
          </a:p>
        </p:txBody>
      </p:sp>
      <p:graphicFrame>
        <p:nvGraphicFramePr>
          <p:cNvPr id="20" name="表格 19"/>
          <p:cNvGraphicFramePr>
            <a:graphicFrameLocks noGrp="1"/>
          </p:cNvGraphicFramePr>
          <p:nvPr>
            <p:extLst>
              <p:ext uri="{D42A27DB-BD31-4B8C-83A1-F6EECF244321}">
                <p14:modId xmlns:p14="http://schemas.microsoft.com/office/powerpoint/2010/main" val="165904966"/>
              </p:ext>
            </p:extLst>
          </p:nvPr>
        </p:nvGraphicFramePr>
        <p:xfrm>
          <a:off x="637550" y="5590374"/>
          <a:ext cx="4632084" cy="1026224"/>
        </p:xfrm>
        <a:graphic>
          <a:graphicData uri="http://schemas.openxmlformats.org/drawingml/2006/table">
            <a:tbl>
              <a:tblPr firstRow="1" firstCol="1" bandRow="1">
                <a:tableStyleId>{5C22544A-7EE6-4342-B048-85BDC9FD1C3A}</a:tableStyleId>
              </a:tblPr>
              <a:tblGrid>
                <a:gridCol w="1041783">
                  <a:extLst>
                    <a:ext uri="{9D8B030D-6E8A-4147-A177-3AD203B41FA5}">
                      <a16:colId xmlns:a16="http://schemas.microsoft.com/office/drawing/2014/main" val="4157653297"/>
                    </a:ext>
                  </a:extLst>
                </a:gridCol>
                <a:gridCol w="810648">
                  <a:extLst>
                    <a:ext uri="{9D8B030D-6E8A-4147-A177-3AD203B41FA5}">
                      <a16:colId xmlns:a16="http://schemas.microsoft.com/office/drawing/2014/main" val="91582181"/>
                    </a:ext>
                  </a:extLst>
                </a:gridCol>
                <a:gridCol w="926551">
                  <a:extLst>
                    <a:ext uri="{9D8B030D-6E8A-4147-A177-3AD203B41FA5}">
                      <a16:colId xmlns:a16="http://schemas.microsoft.com/office/drawing/2014/main" val="3366144805"/>
                    </a:ext>
                  </a:extLst>
                </a:gridCol>
                <a:gridCol w="926551">
                  <a:extLst>
                    <a:ext uri="{9D8B030D-6E8A-4147-A177-3AD203B41FA5}">
                      <a16:colId xmlns:a16="http://schemas.microsoft.com/office/drawing/2014/main" val="3717077723"/>
                    </a:ext>
                  </a:extLst>
                </a:gridCol>
                <a:gridCol w="926551">
                  <a:extLst>
                    <a:ext uri="{9D8B030D-6E8A-4147-A177-3AD203B41FA5}">
                      <a16:colId xmlns:a16="http://schemas.microsoft.com/office/drawing/2014/main" val="1191514880"/>
                    </a:ext>
                  </a:extLst>
                </a:gridCol>
              </a:tblGrid>
              <a:tr h="256556">
                <a:tc>
                  <a:txBody>
                    <a:bodyPr/>
                    <a:lstStyle/>
                    <a:p>
                      <a:pPr algn="ctr">
                        <a:spcAft>
                          <a:spcPts val="600"/>
                        </a:spcAft>
                      </a:pPr>
                      <a:r>
                        <a:rPr lang="en-US" sz="1200" b="1" kern="100" dirty="0">
                          <a:solidFill>
                            <a:schemeClr val="tx1"/>
                          </a:solidFill>
                          <a:effectLst/>
                          <a:latin typeface="Times New Roman" panose="02020603050405020304" pitchFamily="18" charset="0"/>
                          <a:ea typeface="+mn-ea"/>
                          <a:cs typeface="Times New Roman" panose="02020603050405020304" pitchFamily="18" charset="0"/>
                        </a:rPr>
                        <a:t> </a:t>
                      </a:r>
                      <a:endParaRPr lang="zh-CN" sz="1200" b="1"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600"/>
                        </a:spcAft>
                      </a:pPr>
                      <a:r>
                        <a:rPr lang="en-US" sz="1200" b="1" kern="100" dirty="0">
                          <a:solidFill>
                            <a:schemeClr val="tx1"/>
                          </a:solidFill>
                          <a:effectLst/>
                          <a:latin typeface="Times New Roman" panose="02020603050405020304" pitchFamily="18" charset="0"/>
                          <a:ea typeface="+mn-ea"/>
                          <a:cs typeface="Times New Roman" panose="02020603050405020304" pitchFamily="18" charset="0"/>
                        </a:rPr>
                        <a:t>Precision</a:t>
                      </a:r>
                      <a:endParaRPr lang="zh-CN" sz="1200" b="1"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600"/>
                        </a:spcAft>
                      </a:pPr>
                      <a:r>
                        <a:rPr lang="en-US" sz="1200" b="1" kern="100" dirty="0">
                          <a:solidFill>
                            <a:schemeClr val="tx1"/>
                          </a:solidFill>
                          <a:effectLst/>
                          <a:latin typeface="Times New Roman" panose="02020603050405020304" pitchFamily="18" charset="0"/>
                          <a:ea typeface="+mn-ea"/>
                          <a:cs typeface="Times New Roman" panose="02020603050405020304" pitchFamily="18" charset="0"/>
                        </a:rPr>
                        <a:t>Recall</a:t>
                      </a:r>
                      <a:endParaRPr lang="zh-CN" sz="1200" b="1"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600"/>
                        </a:spcAft>
                      </a:pPr>
                      <a:r>
                        <a:rPr lang="en-US" sz="1200" b="1" kern="100" dirty="0">
                          <a:solidFill>
                            <a:schemeClr val="tx1"/>
                          </a:solidFill>
                          <a:effectLst/>
                          <a:latin typeface="Times New Roman" panose="02020603050405020304" pitchFamily="18" charset="0"/>
                          <a:ea typeface="+mn-ea"/>
                          <a:cs typeface="Times New Roman" panose="02020603050405020304" pitchFamily="18" charset="0"/>
                        </a:rPr>
                        <a:t>F1</a:t>
                      </a:r>
                      <a:endParaRPr lang="zh-CN" sz="1200" b="1"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600"/>
                        </a:spcAft>
                      </a:pPr>
                      <a:r>
                        <a:rPr lang="en-US" sz="1200" b="1" kern="100" dirty="0" err="1">
                          <a:solidFill>
                            <a:schemeClr val="tx1"/>
                          </a:solidFill>
                          <a:effectLst/>
                          <a:latin typeface="Times New Roman" panose="02020603050405020304" pitchFamily="18" charset="0"/>
                          <a:ea typeface="+mn-ea"/>
                          <a:cs typeface="Times New Roman" panose="02020603050405020304" pitchFamily="18" charset="0"/>
                        </a:rPr>
                        <a:t>IoU</a:t>
                      </a:r>
                      <a:endParaRPr lang="zh-CN" sz="1200" b="1"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784948"/>
                  </a:ext>
                </a:extLst>
              </a:tr>
              <a:tr h="256556">
                <a:tc>
                  <a:txBody>
                    <a:bodyPr/>
                    <a:lstStyle/>
                    <a:p>
                      <a:pPr algn="ctr">
                        <a:spcAft>
                          <a:spcPts val="600"/>
                        </a:spcAft>
                      </a:pPr>
                      <a:r>
                        <a:rPr lang="en-US" sz="1200" b="1" kern="100">
                          <a:solidFill>
                            <a:schemeClr val="tx1"/>
                          </a:solidFill>
                          <a:effectLst/>
                          <a:latin typeface="Times New Roman" panose="02020603050405020304" pitchFamily="18" charset="0"/>
                          <a:ea typeface="+mn-ea"/>
                          <a:cs typeface="Times New Roman" panose="02020603050405020304" pitchFamily="18" charset="0"/>
                        </a:rPr>
                        <a:t>SegNet</a:t>
                      </a:r>
                      <a:endParaRPr lang="zh-CN" sz="1200" b="1"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spcAft>
                          <a:spcPts val="600"/>
                        </a:spcAft>
                      </a:pPr>
                      <a:r>
                        <a:rPr lang="en-US" sz="1200" b="0" kern="100" dirty="0">
                          <a:solidFill>
                            <a:schemeClr val="tx1"/>
                          </a:solidFill>
                          <a:effectLst/>
                          <a:latin typeface="Times New Roman" panose="02020603050405020304" pitchFamily="18" charset="0"/>
                          <a:ea typeface="+mn-ea"/>
                          <a:cs typeface="Times New Roman" panose="02020603050405020304" pitchFamily="18" charset="0"/>
                        </a:rPr>
                        <a:t>92.11</a:t>
                      </a:r>
                      <a:endParaRPr lang="zh-CN" sz="12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spcAft>
                          <a:spcPts val="600"/>
                        </a:spcAft>
                      </a:pPr>
                      <a:r>
                        <a:rPr lang="en-US" sz="1200" b="0" kern="100">
                          <a:solidFill>
                            <a:schemeClr val="tx1"/>
                          </a:solidFill>
                          <a:effectLst/>
                          <a:latin typeface="Times New Roman" panose="02020603050405020304" pitchFamily="18" charset="0"/>
                          <a:ea typeface="+mn-ea"/>
                          <a:cs typeface="Times New Roman" panose="02020603050405020304" pitchFamily="18" charset="0"/>
                        </a:rPr>
                        <a:t>89.93</a:t>
                      </a:r>
                      <a:endParaRPr lang="zh-CN" sz="1200" b="0"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spcAft>
                          <a:spcPts val="600"/>
                        </a:spcAft>
                      </a:pPr>
                      <a:r>
                        <a:rPr lang="en-US" sz="1200" b="0" kern="100">
                          <a:solidFill>
                            <a:schemeClr val="tx1"/>
                          </a:solidFill>
                          <a:effectLst/>
                          <a:latin typeface="Times New Roman" panose="02020603050405020304" pitchFamily="18" charset="0"/>
                          <a:ea typeface="+mn-ea"/>
                          <a:cs typeface="Times New Roman" panose="02020603050405020304" pitchFamily="18" charset="0"/>
                        </a:rPr>
                        <a:t>91.01</a:t>
                      </a:r>
                      <a:endParaRPr lang="zh-CN" sz="1200" b="0"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spcAft>
                          <a:spcPts val="600"/>
                        </a:spcAft>
                      </a:pPr>
                      <a:r>
                        <a:rPr lang="en-US" sz="1200" b="0" kern="100">
                          <a:solidFill>
                            <a:schemeClr val="tx1"/>
                          </a:solidFill>
                          <a:effectLst/>
                          <a:latin typeface="Times New Roman" panose="02020603050405020304" pitchFamily="18" charset="0"/>
                          <a:ea typeface="+mn-ea"/>
                          <a:cs typeface="Times New Roman" panose="02020603050405020304" pitchFamily="18" charset="0"/>
                        </a:rPr>
                        <a:t>85.56</a:t>
                      </a:r>
                      <a:endParaRPr lang="zh-CN" sz="1200" b="0"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34073742"/>
                  </a:ext>
                </a:extLst>
              </a:tr>
              <a:tr h="256556">
                <a:tc>
                  <a:txBody>
                    <a:bodyPr/>
                    <a:lstStyle/>
                    <a:p>
                      <a:pPr algn="ctr">
                        <a:spcAft>
                          <a:spcPts val="600"/>
                        </a:spcAft>
                      </a:pPr>
                      <a:r>
                        <a:rPr lang="en-US" sz="1200" b="1" kern="100">
                          <a:solidFill>
                            <a:schemeClr val="tx1"/>
                          </a:solidFill>
                          <a:effectLst/>
                          <a:latin typeface="Times New Roman" panose="02020603050405020304" pitchFamily="18" charset="0"/>
                          <a:ea typeface="+mn-ea"/>
                          <a:cs typeface="Times New Roman" panose="02020603050405020304" pitchFamily="18" charset="0"/>
                        </a:rPr>
                        <a:t>U-Net</a:t>
                      </a:r>
                      <a:endParaRPr lang="zh-CN" sz="1200" b="1"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noFill/>
                  </a:tcPr>
                </a:tc>
                <a:tc>
                  <a:txBody>
                    <a:bodyPr/>
                    <a:lstStyle/>
                    <a:p>
                      <a:pPr algn="ctr">
                        <a:spcAft>
                          <a:spcPts val="600"/>
                        </a:spcAft>
                      </a:pPr>
                      <a:r>
                        <a:rPr lang="en-US" sz="1200" b="0" kern="100" dirty="0">
                          <a:solidFill>
                            <a:schemeClr val="tx1"/>
                          </a:solidFill>
                          <a:effectLst/>
                          <a:latin typeface="Times New Roman" panose="02020603050405020304" pitchFamily="18" charset="0"/>
                          <a:ea typeface="+mn-ea"/>
                          <a:cs typeface="Times New Roman" panose="02020603050405020304" pitchFamily="18" charset="0"/>
                        </a:rPr>
                        <a:t>94.59</a:t>
                      </a:r>
                      <a:endParaRPr lang="zh-CN" sz="12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noFill/>
                  </a:tcPr>
                </a:tc>
                <a:tc>
                  <a:txBody>
                    <a:bodyPr/>
                    <a:lstStyle/>
                    <a:p>
                      <a:pPr algn="ctr">
                        <a:spcAft>
                          <a:spcPts val="600"/>
                        </a:spcAft>
                      </a:pPr>
                      <a:r>
                        <a:rPr lang="en-US" sz="1200" b="0" kern="100" dirty="0">
                          <a:solidFill>
                            <a:schemeClr val="tx1"/>
                          </a:solidFill>
                          <a:effectLst/>
                          <a:latin typeface="Times New Roman" panose="02020603050405020304" pitchFamily="18" charset="0"/>
                          <a:ea typeface="+mn-ea"/>
                          <a:cs typeface="Times New Roman" panose="02020603050405020304" pitchFamily="18" charset="0"/>
                        </a:rPr>
                        <a:t>90.67</a:t>
                      </a:r>
                      <a:endParaRPr lang="zh-CN" sz="1200" b="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noFill/>
                  </a:tcPr>
                </a:tc>
                <a:tc>
                  <a:txBody>
                    <a:bodyPr/>
                    <a:lstStyle/>
                    <a:p>
                      <a:pPr algn="ctr">
                        <a:spcAft>
                          <a:spcPts val="600"/>
                        </a:spcAft>
                      </a:pPr>
                      <a:r>
                        <a:rPr lang="en-US" sz="1200" b="0" kern="100">
                          <a:solidFill>
                            <a:schemeClr val="tx1"/>
                          </a:solidFill>
                          <a:effectLst/>
                          <a:latin typeface="Times New Roman" panose="02020603050405020304" pitchFamily="18" charset="0"/>
                          <a:ea typeface="+mn-ea"/>
                          <a:cs typeface="Times New Roman" panose="02020603050405020304" pitchFamily="18" charset="0"/>
                        </a:rPr>
                        <a:t>92.59</a:t>
                      </a:r>
                      <a:endParaRPr lang="zh-CN" sz="1200" b="0"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noFill/>
                  </a:tcPr>
                </a:tc>
                <a:tc>
                  <a:txBody>
                    <a:bodyPr/>
                    <a:lstStyle/>
                    <a:p>
                      <a:pPr algn="ctr">
                        <a:spcAft>
                          <a:spcPts val="600"/>
                        </a:spcAft>
                      </a:pPr>
                      <a:r>
                        <a:rPr lang="en-US" sz="1200" b="0" kern="100">
                          <a:solidFill>
                            <a:schemeClr val="tx1"/>
                          </a:solidFill>
                          <a:effectLst/>
                          <a:latin typeface="Times New Roman" panose="02020603050405020304" pitchFamily="18" charset="0"/>
                          <a:ea typeface="+mn-ea"/>
                          <a:cs typeface="Times New Roman" panose="02020603050405020304" pitchFamily="18" charset="0"/>
                        </a:rPr>
                        <a:t>86.20</a:t>
                      </a:r>
                      <a:endParaRPr lang="zh-CN" sz="1200" b="0"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781130479"/>
                  </a:ext>
                </a:extLst>
              </a:tr>
              <a:tr h="256556">
                <a:tc>
                  <a:txBody>
                    <a:bodyPr/>
                    <a:lstStyle/>
                    <a:p>
                      <a:pPr algn="ctr">
                        <a:spcAft>
                          <a:spcPts val="600"/>
                        </a:spcAft>
                      </a:pPr>
                      <a:r>
                        <a:rPr lang="en-US" sz="1200" b="1" kern="100">
                          <a:solidFill>
                            <a:schemeClr val="tx1"/>
                          </a:solidFill>
                          <a:effectLst/>
                          <a:latin typeface="Times New Roman" panose="02020603050405020304" pitchFamily="18" charset="0"/>
                          <a:ea typeface="+mn-ea"/>
                          <a:cs typeface="Times New Roman" panose="02020603050405020304" pitchFamily="18" charset="0"/>
                        </a:rPr>
                        <a:t>SRI-Net</a:t>
                      </a:r>
                      <a:endParaRPr lang="zh-CN" sz="1200" b="1"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spcAft>
                          <a:spcPts val="600"/>
                        </a:spcAft>
                      </a:pPr>
                      <a:r>
                        <a:rPr lang="en-US" sz="1200" b="1" u="sng" kern="100" dirty="0">
                          <a:solidFill>
                            <a:srgbClr val="C00000"/>
                          </a:solidFill>
                          <a:effectLst/>
                          <a:latin typeface="Times New Roman" panose="02020603050405020304" pitchFamily="18" charset="0"/>
                          <a:ea typeface="+mn-ea"/>
                          <a:cs typeface="Times New Roman" panose="02020603050405020304" pitchFamily="18" charset="0"/>
                        </a:rPr>
                        <a:t>95.21</a:t>
                      </a:r>
                      <a:endParaRPr lang="zh-CN" sz="1200" b="1" u="sng" kern="100" dirty="0">
                        <a:solidFill>
                          <a:srgbClr val="C00000"/>
                        </a:solidFill>
                        <a:effectLst/>
                        <a:latin typeface="Times New Roman" panose="02020603050405020304" pitchFamily="18" charset="0"/>
                        <a:ea typeface="+mn-ea"/>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spcAft>
                          <a:spcPts val="600"/>
                        </a:spcAft>
                      </a:pPr>
                      <a:r>
                        <a:rPr lang="en-US" sz="1200" b="1" u="sng" kern="100" dirty="0">
                          <a:solidFill>
                            <a:srgbClr val="C00000"/>
                          </a:solidFill>
                          <a:effectLst/>
                          <a:latin typeface="Times New Roman" panose="02020603050405020304" pitchFamily="18" charset="0"/>
                          <a:ea typeface="+mn-ea"/>
                          <a:cs typeface="Times New Roman" panose="02020603050405020304" pitchFamily="18" charset="0"/>
                        </a:rPr>
                        <a:t>93.28</a:t>
                      </a:r>
                      <a:endParaRPr lang="zh-CN" sz="1200" b="1" u="sng" kern="100" dirty="0">
                        <a:solidFill>
                          <a:srgbClr val="C00000"/>
                        </a:solidFill>
                        <a:effectLst/>
                        <a:latin typeface="Times New Roman" panose="02020603050405020304" pitchFamily="18" charset="0"/>
                        <a:ea typeface="+mn-ea"/>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spcAft>
                          <a:spcPts val="600"/>
                        </a:spcAft>
                      </a:pPr>
                      <a:r>
                        <a:rPr lang="en-US" sz="1200" b="1" u="sng" kern="100" dirty="0">
                          <a:solidFill>
                            <a:srgbClr val="C00000"/>
                          </a:solidFill>
                          <a:effectLst/>
                          <a:latin typeface="Times New Roman" panose="02020603050405020304" pitchFamily="18" charset="0"/>
                          <a:ea typeface="+mn-ea"/>
                          <a:cs typeface="Times New Roman" panose="02020603050405020304" pitchFamily="18" charset="0"/>
                        </a:rPr>
                        <a:t>94.23</a:t>
                      </a:r>
                      <a:endParaRPr lang="zh-CN" sz="1200" b="1" u="sng" kern="100" dirty="0">
                        <a:solidFill>
                          <a:srgbClr val="C00000"/>
                        </a:solidFill>
                        <a:effectLst/>
                        <a:latin typeface="Times New Roman" panose="02020603050405020304" pitchFamily="18" charset="0"/>
                        <a:ea typeface="+mn-ea"/>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spcAft>
                          <a:spcPts val="600"/>
                        </a:spcAft>
                      </a:pPr>
                      <a:r>
                        <a:rPr lang="en-US" sz="1200" b="1" u="sng" kern="100" dirty="0">
                          <a:solidFill>
                            <a:srgbClr val="C00000"/>
                          </a:solidFill>
                          <a:effectLst/>
                          <a:latin typeface="Times New Roman" panose="02020603050405020304" pitchFamily="18" charset="0"/>
                          <a:ea typeface="+mn-ea"/>
                          <a:cs typeface="Times New Roman" panose="02020603050405020304" pitchFamily="18" charset="0"/>
                        </a:rPr>
                        <a:t>89.09</a:t>
                      </a:r>
                      <a:endParaRPr lang="zh-CN" sz="1200" b="1" u="sng" kern="100" dirty="0">
                        <a:solidFill>
                          <a:srgbClr val="C00000"/>
                        </a:solidFill>
                        <a:effectLst/>
                        <a:latin typeface="Times New Roman" panose="02020603050405020304" pitchFamily="18" charset="0"/>
                        <a:ea typeface="+mn-ea"/>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0688755"/>
                  </a:ext>
                </a:extLst>
              </a:tr>
            </a:tbl>
          </a:graphicData>
        </a:graphic>
      </p:graphicFrame>
      <p:sp>
        <p:nvSpPr>
          <p:cNvPr id="21" name="矩形 20"/>
          <p:cNvSpPr/>
          <p:nvPr/>
        </p:nvSpPr>
        <p:spPr>
          <a:xfrm>
            <a:off x="547296" y="5356288"/>
            <a:ext cx="2421368" cy="276999"/>
          </a:xfrm>
          <a:prstGeom prst="rect">
            <a:avLst/>
          </a:prstGeom>
        </p:spPr>
        <p:txBody>
          <a:bodyPr wrap="none">
            <a:spAutoFit/>
          </a:bodyPr>
          <a:lstStyle/>
          <a:p>
            <a:r>
              <a:rPr lang="en-US" altLang="zh-CN" sz="1200" b="1" dirty="0">
                <a:latin typeface="微软雅黑" panose="020B0503020204020204" pitchFamily="34" charset="-122"/>
                <a:ea typeface="微软雅黑" panose="020B0503020204020204" pitchFamily="34" charset="-122"/>
              </a:rPr>
              <a:t>WHU Aerial Building Dataset</a:t>
            </a:r>
            <a:endParaRPr lang="zh-CN" altLang="en-US" sz="1200" b="1" dirty="0">
              <a:latin typeface="微软雅黑" panose="020B0503020204020204" pitchFamily="34" charset="-122"/>
              <a:ea typeface="微软雅黑" panose="020B0503020204020204" pitchFamily="34" charset="-122"/>
            </a:endParaRPr>
          </a:p>
        </p:txBody>
      </p:sp>
      <p:pic>
        <p:nvPicPr>
          <p:cNvPr id="22" name="图片 21"/>
          <p:cNvPicPr/>
          <p:nvPr/>
        </p:nvPicPr>
        <p:blipFill>
          <a:blip r:embed="rId5" cstate="print">
            <a:extLst>
              <a:ext uri="{28A0092B-C50C-407E-A947-70E740481C1C}">
                <a14:useLocalDpi xmlns:a14="http://schemas.microsoft.com/office/drawing/2010/main" val="0"/>
              </a:ext>
            </a:extLst>
          </a:blip>
          <a:stretch>
            <a:fillRect/>
          </a:stretch>
        </p:blipFill>
        <p:spPr>
          <a:xfrm>
            <a:off x="7603104" y="3730644"/>
            <a:ext cx="4152446" cy="2604653"/>
          </a:xfrm>
          <a:prstGeom prst="rect">
            <a:avLst/>
          </a:prstGeom>
        </p:spPr>
      </p:pic>
      <p:sp>
        <p:nvSpPr>
          <p:cNvPr id="23" name="矩形 22"/>
          <p:cNvSpPr/>
          <p:nvPr/>
        </p:nvSpPr>
        <p:spPr>
          <a:xfrm>
            <a:off x="6781666" y="1651121"/>
            <a:ext cx="846178" cy="1200329"/>
          </a:xfrm>
          <a:prstGeom prst="rect">
            <a:avLst/>
          </a:prstGeom>
        </p:spPr>
        <p:txBody>
          <a:bodyPr wrap="square">
            <a:spAutoFit/>
          </a:bodyPr>
          <a:lstStyle/>
          <a:p>
            <a:pPr>
              <a:lnSpc>
                <a:spcPct val="120000"/>
              </a:lnSpc>
            </a:pPr>
            <a:r>
              <a:rPr lang="en-US" altLang="zh-CN" sz="1200" b="1" dirty="0" err="1">
                <a:latin typeface="Times New Roman" panose="02020603050405020304" pitchFamily="18" charset="0"/>
                <a:cs typeface="Times New Roman" panose="02020603050405020304" pitchFamily="18" charset="0"/>
              </a:rPr>
              <a:t>Inria</a:t>
            </a:r>
            <a:r>
              <a:rPr lang="en-US" altLang="zh-CN" sz="1200" b="1" dirty="0">
                <a:latin typeface="Times New Roman" panose="02020603050405020304" pitchFamily="18" charset="0"/>
                <a:cs typeface="Times New Roman" panose="02020603050405020304" pitchFamily="18" charset="0"/>
              </a:rPr>
              <a:t> Aerial Image Labeling Dataset</a:t>
            </a:r>
            <a:endParaRPr lang="zh-CN" altLang="en-US" sz="1200" b="1" dirty="0"/>
          </a:p>
        </p:txBody>
      </p:sp>
      <p:sp>
        <p:nvSpPr>
          <p:cNvPr id="24" name="矩形 23"/>
          <p:cNvSpPr/>
          <p:nvPr/>
        </p:nvSpPr>
        <p:spPr>
          <a:xfrm>
            <a:off x="6824957" y="4537356"/>
            <a:ext cx="781140" cy="978729"/>
          </a:xfrm>
          <a:prstGeom prst="rect">
            <a:avLst/>
          </a:prstGeom>
        </p:spPr>
        <p:txBody>
          <a:bodyPr wrap="square">
            <a:spAutoFit/>
          </a:bodyPr>
          <a:lstStyle/>
          <a:p>
            <a:pPr>
              <a:lnSpc>
                <a:spcPct val="120000"/>
              </a:lnSpc>
            </a:pPr>
            <a:r>
              <a:rPr lang="en-US" altLang="zh-CN" sz="1200" b="1" dirty="0">
                <a:latin typeface="Times New Roman" panose="02020603050405020304" pitchFamily="18" charset="0"/>
              </a:rPr>
              <a:t>WHU Aerial Building Dataset</a:t>
            </a:r>
            <a:endParaRPr lang="zh-CN" altLang="en-US" sz="1200" b="1" dirty="0"/>
          </a:p>
        </p:txBody>
      </p:sp>
      <p:sp>
        <p:nvSpPr>
          <p:cNvPr id="25" name="标题 3">
            <a:extLst>
              <a:ext uri="{FF2B5EF4-FFF2-40B4-BE49-F238E27FC236}">
                <a16:creationId xmlns:a16="http://schemas.microsoft.com/office/drawing/2014/main" id="{E327247A-D537-4108-AF11-9A183F273E27}"/>
              </a:ext>
            </a:extLst>
          </p:cNvPr>
          <p:cNvSpPr txBox="1">
            <a:spLocks/>
          </p:cNvSpPr>
          <p:nvPr/>
        </p:nvSpPr>
        <p:spPr>
          <a:xfrm>
            <a:off x="1635590" y="6519"/>
            <a:ext cx="714595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zh-CN" altLang="en-US" sz="3200" dirty="0" smtClean="0">
                <a:solidFill>
                  <a:schemeClr val="tx1">
                    <a:lumMod val="75000"/>
                    <a:lumOff val="25000"/>
                  </a:schemeClr>
                </a:solidFill>
                <a:latin typeface="微软雅黑" pitchFamily="34" charset="-122"/>
                <a:ea typeface="微软雅黑" pitchFamily="34" charset="-122"/>
              </a:rPr>
              <a:t>深度学习大尺度建筑物提取</a:t>
            </a:r>
            <a:endParaRPr lang="en-US" altLang="zh-CN"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61175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6007"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smtClean="0">
                <a:solidFill>
                  <a:schemeClr val="bg1">
                    <a:lumMod val="65000"/>
                  </a:schemeClr>
                </a:solidFill>
                <a:latin typeface="微软雅黑" pitchFamily="34" charset="-122"/>
                <a:ea typeface="微软雅黑" pitchFamily="34" charset="-122"/>
              </a:rPr>
              <a:t>01</a:t>
            </a:r>
            <a:endParaRPr lang="en-US" altLang="zh-CN" sz="5400" dirty="0">
              <a:solidFill>
                <a:schemeClr val="bg1">
                  <a:lumMod val="65000"/>
                </a:schemeClr>
              </a:solidFill>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BA16AC4E-69A7-4D4B-B3C6-CBF3B852B1B5}"/>
              </a:ext>
            </a:extLst>
          </p:cNvPr>
          <p:cNvSpPr txBox="1"/>
          <p:nvPr/>
        </p:nvSpPr>
        <p:spPr>
          <a:xfrm>
            <a:off x="303349" y="1055826"/>
            <a:ext cx="5211683"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适用于国内建筑物提取的数据集</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4664" y="1117129"/>
            <a:ext cx="2157988" cy="215798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6104" y="1117129"/>
            <a:ext cx="2157988" cy="215798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6104" y="3504100"/>
            <a:ext cx="2157988" cy="2157988"/>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4664" y="3499175"/>
            <a:ext cx="2157988" cy="2157988"/>
          </a:xfrm>
          <a:prstGeom prst="rect">
            <a:avLst/>
          </a:prstGeom>
        </p:spPr>
      </p:pic>
      <p:sp>
        <p:nvSpPr>
          <p:cNvPr id="15" name="文本框 14"/>
          <p:cNvSpPr txBox="1"/>
          <p:nvPr/>
        </p:nvSpPr>
        <p:spPr>
          <a:xfrm>
            <a:off x="6789487" y="6124270"/>
            <a:ext cx="5220070" cy="369332"/>
          </a:xfrm>
          <a:prstGeom prst="rect">
            <a:avLst/>
          </a:prstGeom>
          <a:noFill/>
        </p:spPr>
        <p:txBody>
          <a:bodyPr wrap="square" rtlCol="0">
            <a:spAutoFit/>
          </a:bodyPr>
          <a:lstStyle/>
          <a:p>
            <a:pPr>
              <a:lnSpc>
                <a:spcPct val="150000"/>
              </a:lnSpc>
            </a:pPr>
            <a:r>
              <a:rPr lang="en-US" altLang="zh-CN" sz="1200" dirty="0" smtClean="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200" dirty="0" smtClean="0">
                <a:latin typeface="微软雅黑" panose="020B0503020204020204" pitchFamily="34" charset="-122"/>
                <a:ea typeface="微软雅黑" panose="020B0503020204020204" pitchFamily="34" charset="-122"/>
                <a:cs typeface="Times New Roman" panose="02020603050405020304" pitchFamily="18" charset="0"/>
              </a:rPr>
              <a:t>工厂厂棚</a:t>
            </a:r>
            <a:r>
              <a:rPr lang="en-US" altLang="zh-CN" sz="12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dirty="0" smtClean="0">
                <a:latin typeface="微软雅黑" panose="020B0503020204020204" pitchFamily="34" charset="-122"/>
                <a:ea typeface="微软雅黑" panose="020B0503020204020204" pitchFamily="34" charset="-122"/>
                <a:cs typeface="Times New Roman" panose="02020603050405020304" pitchFamily="18" charset="0"/>
              </a:rPr>
              <a:t>(b) </a:t>
            </a:r>
            <a:r>
              <a:rPr lang="zh-CN" altLang="en-US" sz="1200" dirty="0" smtClean="0">
                <a:latin typeface="微软雅黑" panose="020B0503020204020204" pitchFamily="34" charset="-122"/>
                <a:ea typeface="微软雅黑" panose="020B0503020204020204" pitchFamily="34" charset="-122"/>
                <a:cs typeface="Times New Roman" panose="02020603050405020304" pitchFamily="18" charset="0"/>
              </a:rPr>
              <a:t>密集底层住宅</a:t>
            </a:r>
            <a:r>
              <a:rPr lang="en-US" altLang="zh-CN" sz="12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dirty="0" smtClean="0">
                <a:latin typeface="微软雅黑" panose="020B0503020204020204" pitchFamily="34" charset="-122"/>
                <a:ea typeface="微软雅黑" panose="020B0503020204020204" pitchFamily="34" charset="-122"/>
                <a:cs typeface="Times New Roman" panose="02020603050405020304" pitchFamily="18" charset="0"/>
              </a:rPr>
              <a:t>(c) </a:t>
            </a:r>
            <a:r>
              <a:rPr lang="zh-CN" altLang="en-US" sz="1200" dirty="0" smtClean="0">
                <a:latin typeface="微软雅黑" panose="020B0503020204020204" pitchFamily="34" charset="-122"/>
                <a:ea typeface="微软雅黑" panose="020B0503020204020204" pitchFamily="34" charset="-122"/>
                <a:cs typeface="Times New Roman" panose="02020603050405020304" pitchFamily="18" charset="0"/>
              </a:rPr>
              <a:t>大型厂房</a:t>
            </a:r>
            <a:r>
              <a:rPr lang="en-US" altLang="zh-CN" sz="12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dirty="0" smtClean="0">
                <a:latin typeface="微软雅黑" panose="020B0503020204020204" pitchFamily="34" charset="-122"/>
                <a:ea typeface="微软雅黑" panose="020B0503020204020204" pitchFamily="34" charset="-122"/>
                <a:cs typeface="Times New Roman" panose="02020603050405020304" pitchFamily="18" charset="0"/>
              </a:rPr>
              <a:t>(d) </a:t>
            </a:r>
            <a:r>
              <a:rPr lang="zh-CN" altLang="en-US" sz="1200" dirty="0" smtClean="0">
                <a:latin typeface="微软雅黑" panose="020B0503020204020204" pitchFamily="34" charset="-122"/>
                <a:ea typeface="微软雅黑" panose="020B0503020204020204" pitchFamily="34" charset="-122"/>
                <a:cs typeface="Times New Roman" panose="02020603050405020304" pitchFamily="18" charset="0"/>
              </a:rPr>
              <a:t>高层公寓（标注建筑物基底）</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p:cNvSpPr txBox="1"/>
          <p:nvPr/>
        </p:nvSpPr>
        <p:spPr>
          <a:xfrm>
            <a:off x="7933379" y="3230376"/>
            <a:ext cx="383438" cy="307777"/>
          </a:xfrm>
          <a:prstGeom prst="rect">
            <a:avLst/>
          </a:prstGeom>
          <a:noFill/>
        </p:spPr>
        <p:txBody>
          <a:bodyPr wrap="none" rtlCol="0">
            <a:spAutoFit/>
          </a:bodyPr>
          <a:lstStyle/>
          <a:p>
            <a:r>
              <a:rPr lang="en-US" altLang="zh-CN" sz="1400" dirty="0" smtClean="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10221939" y="3214164"/>
            <a:ext cx="393056" cy="307777"/>
          </a:xfrm>
          <a:prstGeom prst="rect">
            <a:avLst/>
          </a:prstGeom>
          <a:noFill/>
        </p:spPr>
        <p:txBody>
          <a:bodyPr wrap="none" rtlCol="0">
            <a:spAutoFit/>
          </a:bodyPr>
          <a:lstStyle/>
          <a:p>
            <a:r>
              <a:rPr lang="en-US" altLang="zh-CN" sz="1400" dirty="0" smtClean="0">
                <a:latin typeface="Times New Roman" panose="02020603050405020304" pitchFamily="18" charset="0"/>
                <a:cs typeface="Times New Roman" panose="02020603050405020304" pitchFamily="18" charset="0"/>
              </a:rPr>
              <a:t>(b)</a:t>
            </a:r>
            <a:endParaRPr lang="zh-CN" altLang="en-US" sz="1400"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7933379" y="5638066"/>
            <a:ext cx="383438" cy="307777"/>
          </a:xfrm>
          <a:prstGeom prst="rect">
            <a:avLst/>
          </a:prstGeom>
          <a:noFill/>
        </p:spPr>
        <p:txBody>
          <a:bodyPr wrap="none" rtlCol="0">
            <a:spAutoFit/>
          </a:bodyPr>
          <a:lstStyle/>
          <a:p>
            <a:r>
              <a:rPr lang="en-US" altLang="zh-CN" sz="1400" dirty="0" smtClean="0">
                <a:latin typeface="Times New Roman" panose="02020603050405020304" pitchFamily="18" charset="0"/>
                <a:cs typeface="Times New Roman" panose="02020603050405020304" pitchFamily="18" charset="0"/>
              </a:rPr>
              <a:t>(c)</a:t>
            </a:r>
            <a:endParaRPr lang="zh-CN" altLang="en-US" sz="1400"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10231557" y="5614825"/>
            <a:ext cx="393056" cy="307777"/>
          </a:xfrm>
          <a:prstGeom prst="rect">
            <a:avLst/>
          </a:prstGeom>
          <a:noFill/>
        </p:spPr>
        <p:txBody>
          <a:bodyPr wrap="none" rtlCol="0">
            <a:spAutoFit/>
          </a:bodyPr>
          <a:lstStyle/>
          <a:p>
            <a:r>
              <a:rPr lang="en-US" altLang="zh-CN" sz="1400" dirty="0" smtClean="0">
                <a:latin typeface="Times New Roman" panose="02020603050405020304" pitchFamily="18" charset="0"/>
                <a:cs typeface="Times New Roman" panose="02020603050405020304" pitchFamily="18" charset="0"/>
              </a:rPr>
              <a:t>(d)</a:t>
            </a:r>
            <a:endParaRPr lang="zh-CN" altLang="en-US" sz="1400"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508491" y="1956696"/>
            <a:ext cx="5807739" cy="3801041"/>
          </a:xfrm>
          <a:prstGeom prst="rect">
            <a:avLst/>
          </a:prstGeom>
          <a:solidFill>
            <a:schemeClr val="accent1">
              <a:lumMod val="20000"/>
              <a:lumOff val="80000"/>
            </a:schemeClr>
          </a:solidFill>
          <a:ln w="19050">
            <a:noFill/>
          </a:ln>
        </p:spPr>
        <p:txBody>
          <a:bodyPr wrap="square" rtlCol="0">
            <a:spAutoFit/>
          </a:bodyPr>
          <a:lstStyle/>
          <a:p>
            <a:pPr>
              <a:lnSpc>
                <a:spcPct val="130000"/>
              </a:lnSpc>
            </a:pPr>
            <a:r>
              <a:rPr lang="en-US" altLang="zh-CN" sz="2000" b="1" dirty="0" smtClean="0">
                <a:latin typeface="微软雅黑" panose="020B0503020204020204" pitchFamily="34" charset="-122"/>
                <a:ea typeface="微软雅黑" panose="020B0503020204020204" pitchFamily="34" charset="-122"/>
                <a:cs typeface="Times New Roman" panose="02020603050405020304" pitchFamily="18" charset="0"/>
              </a:rPr>
              <a:t>Guangzhou </a:t>
            </a:r>
            <a:r>
              <a:rPr lang="en-US" altLang="zh-CN" sz="2000" b="1" dirty="0" smtClean="0">
                <a:latin typeface="微软雅黑" panose="020B0503020204020204" pitchFamily="34" charset="-122"/>
                <a:ea typeface="微软雅黑" panose="020B0503020204020204" pitchFamily="34" charset="-122"/>
                <a:cs typeface="Times New Roman" panose="02020603050405020304" pitchFamily="18" charset="0"/>
              </a:rPr>
              <a:t>Building Labeling </a:t>
            </a:r>
            <a:r>
              <a:rPr lang="en-US" altLang="zh-CN" sz="2000" b="1" dirty="0" smtClean="0">
                <a:latin typeface="微软雅黑" panose="020B0503020204020204" pitchFamily="34" charset="-122"/>
                <a:ea typeface="微软雅黑" panose="020B0503020204020204" pitchFamily="34" charset="-122"/>
                <a:cs typeface="Times New Roman" panose="02020603050405020304" pitchFamily="18" charset="0"/>
              </a:rPr>
              <a:t>Dataset</a:t>
            </a:r>
          </a:p>
          <a:p>
            <a:pPr>
              <a:lnSpc>
                <a:spcPct val="130000"/>
              </a:lnSpc>
            </a:pPr>
            <a:endParaRPr lang="en-US" altLang="zh-CN" sz="2000" b="1"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影像来源</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Google </a:t>
            </a:r>
            <a:r>
              <a:rPr lang="en-US" altLang="zh-CN"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Earth </a:t>
            </a:r>
            <a:r>
              <a:rPr lang="zh-CN" altLang="en-US"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（免费开源）</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空间分辨率</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约</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1.1 </a:t>
            </a:r>
            <a:r>
              <a:rPr lang="en-US" altLang="zh-CN"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m/pixel</a:t>
            </a:r>
            <a:endParaRPr lang="en-US" altLang="zh-CN"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每景面积</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约</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25km</a:t>
            </a:r>
            <a:r>
              <a:rPr lang="en-US" altLang="zh-CN" baseline="300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标签</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基于部分城市已有的建筑物数据，通过人工编辑和核检，标记为</a:t>
            </a:r>
            <a:r>
              <a:rPr lang="zh-CN" altLang="en-US"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建筑物和非建筑物</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两类。</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覆盖了广州市大部分建筑物类型，包括</a:t>
            </a:r>
            <a:r>
              <a:rPr lang="zh-CN" altLang="en-US"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密集低矮的城中村、工厂厂棚、大型厂房、高层公寓和写字楼</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3">
            <a:extLst>
              <a:ext uri="{FF2B5EF4-FFF2-40B4-BE49-F238E27FC236}">
                <a16:creationId xmlns:a16="http://schemas.microsoft.com/office/drawing/2014/main" id="{E327247A-D537-4108-AF11-9A183F273E27}"/>
              </a:ext>
            </a:extLst>
          </p:cNvPr>
          <p:cNvSpPr txBox="1">
            <a:spLocks/>
          </p:cNvSpPr>
          <p:nvPr/>
        </p:nvSpPr>
        <p:spPr>
          <a:xfrm>
            <a:off x="1635590" y="6519"/>
            <a:ext cx="714595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zh-CN" altLang="en-US" sz="3200" dirty="0" smtClean="0">
                <a:solidFill>
                  <a:schemeClr val="tx1">
                    <a:lumMod val="75000"/>
                    <a:lumOff val="25000"/>
                  </a:schemeClr>
                </a:solidFill>
                <a:latin typeface="微软雅黑" pitchFamily="34" charset="-122"/>
                <a:ea typeface="微软雅黑" pitchFamily="34" charset="-122"/>
              </a:rPr>
              <a:t>深度学习大尺度建筑物提取</a:t>
            </a:r>
            <a:endParaRPr lang="en-US" altLang="zh-CN"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229949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6007"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smtClean="0">
                <a:solidFill>
                  <a:schemeClr val="bg1">
                    <a:lumMod val="65000"/>
                  </a:schemeClr>
                </a:solidFill>
                <a:latin typeface="微软雅黑" pitchFamily="34" charset="-122"/>
                <a:ea typeface="微软雅黑" pitchFamily="34" charset="-122"/>
              </a:rPr>
              <a:t>01</a:t>
            </a:r>
            <a:endParaRPr lang="en-US" altLang="zh-CN" sz="5400" dirty="0">
              <a:solidFill>
                <a:schemeClr val="bg1">
                  <a:lumMod val="65000"/>
                </a:schemeClr>
              </a:solidFill>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BA16AC4E-69A7-4D4B-B3C6-CBF3B852B1B5}"/>
              </a:ext>
            </a:extLst>
          </p:cNvPr>
          <p:cNvSpPr txBox="1"/>
          <p:nvPr/>
        </p:nvSpPr>
        <p:spPr>
          <a:xfrm>
            <a:off x="303349" y="1055826"/>
            <a:ext cx="5399235"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适用于国内建筑物提取的数据集</a:t>
            </a:r>
            <a:endParaRPr lang="zh-CN" altLang="en-US" sz="2800" b="1" dirty="0">
              <a:latin typeface="微软雅黑" panose="020B0503020204020204" pitchFamily="34" charset="-122"/>
              <a:ea typeface="微软雅黑" panose="020B0503020204020204" pitchFamily="34" charset="-122"/>
            </a:endParaRPr>
          </a:p>
        </p:txBody>
      </p:sp>
      <p:sp>
        <p:nvSpPr>
          <p:cNvPr id="21" name="标题 3">
            <a:extLst>
              <a:ext uri="{FF2B5EF4-FFF2-40B4-BE49-F238E27FC236}">
                <a16:creationId xmlns:a16="http://schemas.microsoft.com/office/drawing/2014/main" id="{E327247A-D537-4108-AF11-9A183F273E27}"/>
              </a:ext>
            </a:extLst>
          </p:cNvPr>
          <p:cNvSpPr txBox="1">
            <a:spLocks/>
          </p:cNvSpPr>
          <p:nvPr/>
        </p:nvSpPr>
        <p:spPr>
          <a:xfrm>
            <a:off x="1635590" y="6519"/>
            <a:ext cx="714595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zh-CN" altLang="en-US" sz="3200" dirty="0" smtClean="0">
                <a:solidFill>
                  <a:schemeClr val="tx1">
                    <a:lumMod val="75000"/>
                    <a:lumOff val="25000"/>
                  </a:schemeClr>
                </a:solidFill>
                <a:latin typeface="微软雅黑" pitchFamily="34" charset="-122"/>
                <a:ea typeface="微软雅黑" pitchFamily="34" charset="-122"/>
              </a:rPr>
              <a:t>深度学习大尺度建筑物提取</a:t>
            </a:r>
            <a:endParaRPr lang="en-US" altLang="zh-CN" sz="3200" dirty="0">
              <a:solidFill>
                <a:schemeClr val="tx1">
                  <a:lumMod val="75000"/>
                  <a:lumOff val="25000"/>
                </a:schemeClr>
              </a:solidFill>
              <a:latin typeface="微软雅黑" pitchFamily="34" charset="-122"/>
              <a:ea typeface="微软雅黑" pitchFamily="34" charset="-122"/>
            </a:endParaRPr>
          </a:p>
        </p:txBody>
      </p:sp>
      <p:sp>
        <p:nvSpPr>
          <p:cNvPr id="22" name="文本框 21"/>
          <p:cNvSpPr txBox="1"/>
          <p:nvPr/>
        </p:nvSpPr>
        <p:spPr>
          <a:xfrm>
            <a:off x="581356" y="1705343"/>
            <a:ext cx="5499904" cy="92333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选取</a:t>
            </a:r>
            <a:r>
              <a:rPr lang="en-US" altLang="zh-CN" dirty="0" smtClean="0">
                <a:latin typeface="微软雅黑" panose="020B0503020204020204" pitchFamily="34" charset="-122"/>
                <a:ea typeface="微软雅黑" panose="020B0503020204020204" pitchFamily="34" charset="-122"/>
              </a:rPr>
              <a:t>32</a:t>
            </a:r>
            <a:r>
              <a:rPr lang="zh-CN" altLang="en-US" dirty="0" smtClean="0">
                <a:latin typeface="微软雅黑" panose="020B0503020204020204" pitchFamily="34" charset="-122"/>
                <a:ea typeface="微软雅黑" panose="020B0503020204020204" pitchFamily="34" charset="-122"/>
              </a:rPr>
              <a:t>景影像，构建原始训练数据集。</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裁剪为</a:t>
            </a:r>
            <a:r>
              <a:rPr lang="en-US" altLang="zh-CN" dirty="0" smtClean="0">
                <a:latin typeface="微软雅黑" panose="020B0503020204020204" pitchFamily="34" charset="-122"/>
                <a:ea typeface="微软雅黑" panose="020B0503020204020204" pitchFamily="34" charset="-122"/>
              </a:rPr>
              <a:t>256×256 pixel</a:t>
            </a:r>
            <a:r>
              <a:rPr lang="zh-CN" altLang="en-US" dirty="0" smtClean="0">
                <a:latin typeface="微软雅黑" panose="020B0503020204020204" pitchFamily="34" charset="-122"/>
                <a:ea typeface="微软雅黑" panose="020B0503020204020204" pitchFamily="34" charset="-122"/>
              </a:rPr>
              <a:t>的图像块，用于模型训练。</a:t>
            </a:r>
            <a:endParaRPr lang="en-US" altLang="zh-CN" dirty="0" smtClean="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3"/>
          <a:stretch>
            <a:fillRect/>
          </a:stretch>
        </p:blipFill>
        <p:spPr>
          <a:xfrm>
            <a:off x="7793795" y="1091259"/>
            <a:ext cx="4277879" cy="5210023"/>
          </a:xfrm>
          <a:prstGeom prst="rect">
            <a:avLst/>
          </a:prstGeom>
        </p:spPr>
      </p:pic>
      <p:pic>
        <p:nvPicPr>
          <p:cNvPr id="24" name="图片 23"/>
          <p:cNvPicPr>
            <a:picLocks noChangeAspect="1"/>
          </p:cNvPicPr>
          <p:nvPr/>
        </p:nvPicPr>
        <p:blipFill>
          <a:blip r:embed="rId4"/>
          <a:stretch>
            <a:fillRect/>
          </a:stretch>
        </p:blipFill>
        <p:spPr>
          <a:xfrm>
            <a:off x="581356" y="2877763"/>
            <a:ext cx="2076088" cy="1625095"/>
          </a:xfrm>
          <a:prstGeom prst="rect">
            <a:avLst/>
          </a:prstGeom>
        </p:spPr>
      </p:pic>
      <p:pic>
        <p:nvPicPr>
          <p:cNvPr id="25" name="图片 24"/>
          <p:cNvPicPr>
            <a:picLocks noChangeAspect="1"/>
          </p:cNvPicPr>
          <p:nvPr/>
        </p:nvPicPr>
        <p:blipFill>
          <a:blip r:embed="rId5"/>
          <a:stretch>
            <a:fillRect/>
          </a:stretch>
        </p:blipFill>
        <p:spPr>
          <a:xfrm>
            <a:off x="2787812" y="2877763"/>
            <a:ext cx="2297614" cy="1625095"/>
          </a:xfrm>
          <a:prstGeom prst="rect">
            <a:avLst/>
          </a:prstGeom>
        </p:spPr>
      </p:pic>
      <p:pic>
        <p:nvPicPr>
          <p:cNvPr id="26" name="图片 25"/>
          <p:cNvPicPr>
            <a:picLocks noChangeAspect="1"/>
          </p:cNvPicPr>
          <p:nvPr/>
        </p:nvPicPr>
        <p:blipFill>
          <a:blip r:embed="rId6"/>
          <a:stretch>
            <a:fillRect/>
          </a:stretch>
        </p:blipFill>
        <p:spPr>
          <a:xfrm>
            <a:off x="5215794" y="2877763"/>
            <a:ext cx="2297285" cy="1625095"/>
          </a:xfrm>
          <a:prstGeom prst="rect">
            <a:avLst/>
          </a:prstGeom>
        </p:spPr>
      </p:pic>
      <p:pic>
        <p:nvPicPr>
          <p:cNvPr id="27" name="图片 26"/>
          <p:cNvPicPr>
            <a:picLocks noChangeAspect="1"/>
          </p:cNvPicPr>
          <p:nvPr/>
        </p:nvPicPr>
        <p:blipFill>
          <a:blip r:embed="rId7"/>
          <a:stretch>
            <a:fillRect/>
          </a:stretch>
        </p:blipFill>
        <p:spPr>
          <a:xfrm>
            <a:off x="581356" y="4837885"/>
            <a:ext cx="2097445" cy="1635816"/>
          </a:xfrm>
          <a:prstGeom prst="rect">
            <a:avLst/>
          </a:prstGeom>
        </p:spPr>
      </p:pic>
      <p:pic>
        <p:nvPicPr>
          <p:cNvPr id="28" name="图片 27"/>
          <p:cNvPicPr>
            <a:picLocks noChangeAspect="1"/>
          </p:cNvPicPr>
          <p:nvPr/>
        </p:nvPicPr>
        <p:blipFill>
          <a:blip r:embed="rId8"/>
          <a:stretch>
            <a:fillRect/>
          </a:stretch>
        </p:blipFill>
        <p:spPr>
          <a:xfrm>
            <a:off x="2787812" y="4837886"/>
            <a:ext cx="2312440" cy="1635816"/>
          </a:xfrm>
          <a:prstGeom prst="rect">
            <a:avLst/>
          </a:prstGeom>
        </p:spPr>
      </p:pic>
      <p:pic>
        <p:nvPicPr>
          <p:cNvPr id="29" name="图片 28"/>
          <p:cNvPicPr>
            <a:picLocks noChangeAspect="1"/>
          </p:cNvPicPr>
          <p:nvPr/>
        </p:nvPicPr>
        <p:blipFill>
          <a:blip r:embed="rId9"/>
          <a:stretch>
            <a:fillRect/>
          </a:stretch>
        </p:blipFill>
        <p:spPr>
          <a:xfrm>
            <a:off x="5209263" y="4837886"/>
            <a:ext cx="2308596" cy="1635816"/>
          </a:xfrm>
          <a:prstGeom prst="rect">
            <a:avLst/>
          </a:prstGeom>
        </p:spPr>
      </p:pic>
      <p:sp>
        <p:nvSpPr>
          <p:cNvPr id="30" name="文本框 29"/>
          <p:cNvSpPr txBox="1"/>
          <p:nvPr/>
        </p:nvSpPr>
        <p:spPr>
          <a:xfrm>
            <a:off x="98206" y="3428700"/>
            <a:ext cx="314523" cy="523220"/>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影像</a:t>
            </a:r>
            <a:endParaRPr lang="zh-CN" altLang="en-US" sz="14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126475" y="5394183"/>
            <a:ext cx="314523" cy="523220"/>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标签</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450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6007"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smtClean="0">
                <a:solidFill>
                  <a:schemeClr val="bg1">
                    <a:lumMod val="65000"/>
                  </a:schemeClr>
                </a:solidFill>
                <a:latin typeface="微软雅黑" pitchFamily="34" charset="-122"/>
                <a:ea typeface="微软雅黑" pitchFamily="34" charset="-122"/>
              </a:rPr>
              <a:t>01</a:t>
            </a:r>
            <a:endParaRPr lang="en-US" altLang="zh-CN" sz="5400" dirty="0">
              <a:solidFill>
                <a:schemeClr val="bg1">
                  <a:lumMod val="65000"/>
                </a:schemeClr>
              </a:solidFill>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BA16AC4E-69A7-4D4B-B3C6-CBF3B852B1B5}"/>
              </a:ext>
            </a:extLst>
          </p:cNvPr>
          <p:cNvSpPr txBox="1"/>
          <p:nvPr/>
        </p:nvSpPr>
        <p:spPr>
          <a:xfrm>
            <a:off x="303349" y="1055826"/>
            <a:ext cx="1620957"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任务难点</a:t>
            </a:r>
            <a:endParaRPr lang="zh-CN" altLang="en-US" sz="28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52437" y="1710194"/>
            <a:ext cx="3637381" cy="2585323"/>
          </a:xfrm>
          <a:prstGeom prst="rect">
            <a:avLst/>
          </a:prstGeom>
          <a:solidFill>
            <a:schemeClr val="accent1">
              <a:lumMod val="20000"/>
              <a:lumOff val="80000"/>
            </a:schemeClr>
          </a:solidFill>
          <a:ln w="19050">
            <a:noFill/>
          </a:ln>
        </p:spPr>
        <p:txBody>
          <a:bodyPr wrap="square" rtlCol="0">
            <a:spAutoFit/>
          </a:bodyPr>
          <a:lstStyle/>
          <a:p>
            <a:pPr>
              <a:lnSpc>
                <a:spcPct val="150000"/>
              </a:lnSpc>
            </a:pP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影像质量问题</a:t>
            </a:r>
            <a:endPar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影像倾斜</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影像拼接色差</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云层遮挡</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rPr>
              <a:t>影像与标签不一致</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建筑物轮廓边界的规则化</a:t>
            </a:r>
            <a:endPar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标题 3">
            <a:extLst>
              <a:ext uri="{FF2B5EF4-FFF2-40B4-BE49-F238E27FC236}">
                <a16:creationId xmlns:a16="http://schemas.microsoft.com/office/drawing/2014/main" id="{E327247A-D537-4108-AF11-9A183F273E27}"/>
              </a:ext>
            </a:extLst>
          </p:cNvPr>
          <p:cNvSpPr txBox="1">
            <a:spLocks/>
          </p:cNvSpPr>
          <p:nvPr/>
        </p:nvSpPr>
        <p:spPr>
          <a:xfrm>
            <a:off x="1635590" y="6519"/>
            <a:ext cx="714595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zh-CN" altLang="en-US" sz="3200" dirty="0" smtClean="0">
                <a:solidFill>
                  <a:schemeClr val="tx1">
                    <a:lumMod val="75000"/>
                    <a:lumOff val="25000"/>
                  </a:schemeClr>
                </a:solidFill>
                <a:latin typeface="微软雅黑" pitchFamily="34" charset="-122"/>
                <a:ea typeface="微软雅黑" pitchFamily="34" charset="-122"/>
              </a:rPr>
              <a:t>深度学习大尺度建筑物提取</a:t>
            </a:r>
            <a:endParaRPr lang="en-US" altLang="zh-CN" sz="3200" dirty="0">
              <a:solidFill>
                <a:schemeClr val="tx1">
                  <a:lumMod val="75000"/>
                  <a:lumOff val="25000"/>
                </a:schemeClr>
              </a:solidFill>
              <a:latin typeface="微软雅黑" pitchFamily="34" charset="-122"/>
              <a:ea typeface="微软雅黑" pitchFamily="34" charset="-122"/>
            </a:endParaRPr>
          </a:p>
        </p:txBody>
      </p:sp>
      <p:grpSp>
        <p:nvGrpSpPr>
          <p:cNvPr id="23" name="组合 22"/>
          <p:cNvGrpSpPr/>
          <p:nvPr/>
        </p:nvGrpSpPr>
        <p:grpSpPr>
          <a:xfrm>
            <a:off x="6027203" y="1181459"/>
            <a:ext cx="2131376" cy="2067767"/>
            <a:chOff x="5902915" y="1181460"/>
            <a:chExt cx="2878630" cy="2781772"/>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902915" y="1181460"/>
              <a:ext cx="2878630" cy="2781772"/>
            </a:xfrm>
            <a:prstGeom prst="rect">
              <a:avLst/>
            </a:prstGeom>
          </p:spPr>
        </p:pic>
        <p:sp>
          <p:nvSpPr>
            <p:cNvPr id="10" name="矩形 9"/>
            <p:cNvSpPr/>
            <p:nvPr/>
          </p:nvSpPr>
          <p:spPr>
            <a:xfrm>
              <a:off x="6187736" y="1956696"/>
              <a:ext cx="1313895" cy="1771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581530" y="1956696"/>
              <a:ext cx="621438" cy="4313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9152143" y="1181459"/>
            <a:ext cx="2146557" cy="2067767"/>
            <a:chOff x="8548461" y="1181459"/>
            <a:chExt cx="2146557" cy="2067767"/>
          </a:xfrm>
        </p:grpSpPr>
        <p:pic>
          <p:nvPicPr>
            <p:cNvPr id="24" name="图片 23"/>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8548461" y="1181459"/>
              <a:ext cx="2146557" cy="2067767"/>
            </a:xfrm>
            <a:prstGeom prst="rect">
              <a:avLst/>
            </a:prstGeom>
          </p:spPr>
        </p:pic>
        <p:sp>
          <p:nvSpPr>
            <p:cNvPr id="25" name="矩形 24"/>
            <p:cNvSpPr/>
            <p:nvPr/>
          </p:nvSpPr>
          <p:spPr>
            <a:xfrm>
              <a:off x="9357064" y="2183907"/>
              <a:ext cx="603682" cy="5415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6024792" y="3836862"/>
            <a:ext cx="2133787" cy="2067767"/>
            <a:chOff x="5900504" y="3651089"/>
            <a:chExt cx="2133787" cy="1936144"/>
          </a:xfrm>
        </p:grpSpPr>
        <p:pic>
          <p:nvPicPr>
            <p:cNvPr id="26" name="图片 25"/>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5900504" y="3651089"/>
              <a:ext cx="2133787" cy="1936144"/>
            </a:xfrm>
            <a:prstGeom prst="rect">
              <a:avLst/>
            </a:prstGeom>
          </p:spPr>
        </p:pic>
        <p:sp>
          <p:nvSpPr>
            <p:cNvPr id="27" name="矩形 26"/>
            <p:cNvSpPr/>
            <p:nvPr/>
          </p:nvSpPr>
          <p:spPr>
            <a:xfrm>
              <a:off x="6329779" y="3977196"/>
              <a:ext cx="1367161" cy="11984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9" name="图片 28"/>
          <p:cNvPicPr>
            <a:picLocks noChangeAspect="1"/>
          </p:cNvPicPr>
          <p:nvPr/>
        </p:nvPicPr>
        <p:blipFill rotWithShape="1">
          <a:blip r:embed="rId9"/>
          <a:srcRect l="930" t="3326" r="71981"/>
          <a:stretch/>
        </p:blipFill>
        <p:spPr>
          <a:xfrm>
            <a:off x="771867" y="4864480"/>
            <a:ext cx="1667242" cy="1186637"/>
          </a:xfrm>
          <a:prstGeom prst="rect">
            <a:avLst/>
          </a:prstGeom>
        </p:spPr>
      </p:pic>
      <p:pic>
        <p:nvPicPr>
          <p:cNvPr id="30" name="图片 29"/>
          <p:cNvPicPr>
            <a:picLocks noChangeAspect="1"/>
          </p:cNvPicPr>
          <p:nvPr/>
        </p:nvPicPr>
        <p:blipFill rotWithShape="1">
          <a:blip r:embed="rId9"/>
          <a:srcRect l="73483" t="5922"/>
          <a:stretch/>
        </p:blipFill>
        <p:spPr>
          <a:xfrm>
            <a:off x="3042671" y="4864480"/>
            <a:ext cx="1632082" cy="1154772"/>
          </a:xfrm>
          <a:prstGeom prst="rect">
            <a:avLst/>
          </a:prstGeom>
        </p:spPr>
      </p:pic>
      <p:sp>
        <p:nvSpPr>
          <p:cNvPr id="31" name="矩形 30"/>
          <p:cNvSpPr/>
          <p:nvPr/>
        </p:nvSpPr>
        <p:spPr>
          <a:xfrm>
            <a:off x="1790982" y="6182265"/>
            <a:ext cx="2159566"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建筑物轮廓边界的规则化</a:t>
            </a:r>
            <a:endParaRPr lang="zh-CN" altLang="en-US" sz="1400" dirty="0"/>
          </a:p>
        </p:txBody>
      </p:sp>
      <p:sp>
        <p:nvSpPr>
          <p:cNvPr id="32" name="右箭头 31"/>
          <p:cNvSpPr/>
          <p:nvPr/>
        </p:nvSpPr>
        <p:spPr>
          <a:xfrm>
            <a:off x="2574958" y="5365127"/>
            <a:ext cx="309487" cy="215840"/>
          </a:xfrm>
          <a:prstGeom prst="rightArrow">
            <a:avLst/>
          </a:prstGeom>
          <a:solidFill>
            <a:schemeClr val="tx1">
              <a:lumMod val="65000"/>
              <a:lumOff val="3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640279" y="3354692"/>
            <a:ext cx="902811"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影像倾斜</a:t>
            </a:r>
            <a:endParaRPr lang="zh-CN" altLang="en-US" sz="14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9811181" y="3363256"/>
            <a:ext cx="902811"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云层遮挡</a:t>
            </a:r>
            <a:endParaRPr lang="zh-CN" altLang="en-US" sz="14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6468309" y="6019253"/>
            <a:ext cx="1261884"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影像拼接色差</a:t>
            </a:r>
            <a:endParaRPr lang="zh-CN" altLang="en-US" sz="1400" dirty="0">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10"/>
          <a:stretch>
            <a:fillRect/>
          </a:stretch>
        </p:blipFill>
        <p:spPr>
          <a:xfrm>
            <a:off x="9152143" y="3842692"/>
            <a:ext cx="2146557" cy="2061938"/>
          </a:xfrm>
          <a:prstGeom prst="rect">
            <a:avLst/>
          </a:prstGeom>
        </p:spPr>
      </p:pic>
      <p:sp>
        <p:nvSpPr>
          <p:cNvPr id="40" name="文本框 39"/>
          <p:cNvSpPr txBox="1"/>
          <p:nvPr/>
        </p:nvSpPr>
        <p:spPr>
          <a:xfrm>
            <a:off x="9452107" y="6019252"/>
            <a:ext cx="1620957"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影像与标签不一致</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0317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6007"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smtClean="0">
                <a:solidFill>
                  <a:schemeClr val="bg1">
                    <a:lumMod val="65000"/>
                  </a:schemeClr>
                </a:solidFill>
                <a:latin typeface="微软雅黑" pitchFamily="34" charset="-122"/>
                <a:ea typeface="微软雅黑" pitchFamily="34" charset="-122"/>
              </a:rPr>
              <a:t>01</a:t>
            </a:r>
            <a:endParaRPr lang="en-US" altLang="zh-CN" sz="5400" dirty="0">
              <a:solidFill>
                <a:schemeClr val="bg1">
                  <a:lumMod val="65000"/>
                </a:schemeClr>
              </a:solidFill>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BA16AC4E-69A7-4D4B-B3C6-CBF3B852B1B5}"/>
              </a:ext>
            </a:extLst>
          </p:cNvPr>
          <p:cNvSpPr txBox="1"/>
          <p:nvPr/>
        </p:nvSpPr>
        <p:spPr>
          <a:xfrm>
            <a:off x="303349" y="1055826"/>
            <a:ext cx="902811"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结果</a:t>
            </a:r>
            <a:endParaRPr lang="zh-CN" altLang="en-US" sz="2800" b="1" dirty="0">
              <a:latin typeface="微软雅黑" panose="020B0503020204020204" pitchFamily="34" charset="-122"/>
              <a:ea typeface="微软雅黑" panose="020B0503020204020204" pitchFamily="34" charset="-122"/>
            </a:endParaRPr>
          </a:p>
        </p:txBody>
      </p:sp>
      <p:sp>
        <p:nvSpPr>
          <p:cNvPr id="12" name="标题 3">
            <a:extLst>
              <a:ext uri="{FF2B5EF4-FFF2-40B4-BE49-F238E27FC236}">
                <a16:creationId xmlns:a16="http://schemas.microsoft.com/office/drawing/2014/main" id="{E327247A-D537-4108-AF11-9A183F273E27}"/>
              </a:ext>
            </a:extLst>
          </p:cNvPr>
          <p:cNvSpPr txBox="1">
            <a:spLocks/>
          </p:cNvSpPr>
          <p:nvPr/>
        </p:nvSpPr>
        <p:spPr>
          <a:xfrm>
            <a:off x="1635590" y="6519"/>
            <a:ext cx="714595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zh-CN" altLang="en-US" sz="3200" dirty="0" smtClean="0">
                <a:solidFill>
                  <a:schemeClr val="tx1">
                    <a:lumMod val="75000"/>
                    <a:lumOff val="25000"/>
                  </a:schemeClr>
                </a:solidFill>
                <a:latin typeface="微软雅黑" pitchFamily="34" charset="-122"/>
                <a:ea typeface="微软雅黑" pitchFamily="34" charset="-122"/>
              </a:rPr>
              <a:t>深度学习大尺度建筑物提取</a:t>
            </a:r>
            <a:endParaRPr lang="en-US" altLang="zh-CN" sz="3200" dirty="0">
              <a:solidFill>
                <a:schemeClr val="tx1">
                  <a:lumMod val="75000"/>
                  <a:lumOff val="25000"/>
                </a:schemeClr>
              </a:solidFill>
              <a:latin typeface="微软雅黑" pitchFamily="34" charset="-122"/>
              <a:ea typeface="微软雅黑" pitchFamily="34"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8931" y="3992629"/>
            <a:ext cx="2705812" cy="2705812"/>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8931" y="1182608"/>
            <a:ext cx="2705812" cy="2705812"/>
          </a:xfrm>
          <a:prstGeom prst="rect">
            <a:avLst/>
          </a:pr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07872" y="1182608"/>
            <a:ext cx="2705812" cy="2705812"/>
          </a:xfrm>
          <a:prstGeom prst="rect">
            <a:avLst/>
          </a:prstGeom>
        </p:spPr>
      </p:pic>
      <p:pic>
        <p:nvPicPr>
          <p:cNvPr id="18" name="图片 17"/>
          <p:cNvPicPr>
            <a:picLocks noChangeAspect="1"/>
          </p:cNvPicPr>
          <p:nvPr/>
        </p:nvPicPr>
        <p:blipFill>
          <a:blip r:embed="rId6"/>
          <a:stretch>
            <a:fillRect/>
          </a:stretch>
        </p:blipFill>
        <p:spPr>
          <a:xfrm>
            <a:off x="303349" y="1861084"/>
            <a:ext cx="5726208" cy="4054671"/>
          </a:xfrm>
          <a:prstGeom prst="rect">
            <a:avLst/>
          </a:prstGeom>
        </p:spPr>
      </p:pic>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5217" y="3992630"/>
            <a:ext cx="2255452" cy="2706160"/>
          </a:xfrm>
          <a:prstGeom prst="rect">
            <a:avLst/>
          </a:prstGeom>
          <a:ln>
            <a:solidFill>
              <a:schemeClr val="tx1"/>
            </a:solidFill>
          </a:ln>
        </p:spPr>
      </p:pic>
      <p:sp>
        <p:nvSpPr>
          <p:cNvPr id="21" name="矩形 20"/>
          <p:cNvSpPr/>
          <p:nvPr/>
        </p:nvSpPr>
        <p:spPr>
          <a:xfrm>
            <a:off x="9940413" y="4980372"/>
            <a:ext cx="144620" cy="10044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590925" y="3047999"/>
            <a:ext cx="800100" cy="752475"/>
          </a:xfrm>
          <a:prstGeom prst="rect">
            <a:avLst/>
          </a:prstGeom>
          <a:noFill/>
          <a:ln w="190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88069" y="3947223"/>
            <a:ext cx="800100" cy="752475"/>
          </a:xfrm>
          <a:prstGeom prst="rect">
            <a:avLst/>
          </a:prstGeom>
          <a:noFill/>
          <a:ln w="190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497394" y="4775898"/>
            <a:ext cx="800100" cy="752475"/>
          </a:xfrm>
          <a:prstGeom prst="rect">
            <a:avLst/>
          </a:prstGeom>
          <a:noFill/>
          <a:ln w="190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6536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3349" y="1861084"/>
            <a:ext cx="5726208" cy="4054671"/>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6007"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smtClean="0">
                <a:solidFill>
                  <a:schemeClr val="bg1">
                    <a:lumMod val="65000"/>
                  </a:schemeClr>
                </a:solidFill>
                <a:latin typeface="微软雅黑" pitchFamily="34" charset="-122"/>
                <a:ea typeface="微软雅黑" pitchFamily="34" charset="-122"/>
              </a:rPr>
              <a:t>01</a:t>
            </a:r>
            <a:endParaRPr lang="en-US" altLang="zh-CN" sz="5400" dirty="0">
              <a:solidFill>
                <a:schemeClr val="bg1">
                  <a:lumMod val="65000"/>
                </a:schemeClr>
              </a:solidFill>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BA16AC4E-69A7-4D4B-B3C6-CBF3B852B1B5}"/>
              </a:ext>
            </a:extLst>
          </p:cNvPr>
          <p:cNvSpPr txBox="1"/>
          <p:nvPr/>
        </p:nvSpPr>
        <p:spPr>
          <a:xfrm>
            <a:off x="303349" y="1055826"/>
            <a:ext cx="902811"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结果</a:t>
            </a:r>
            <a:endParaRPr lang="zh-CN" altLang="en-US" sz="2800" b="1" dirty="0">
              <a:latin typeface="微软雅黑" panose="020B0503020204020204" pitchFamily="34" charset="-122"/>
              <a:ea typeface="微软雅黑" panose="020B0503020204020204" pitchFamily="34" charset="-122"/>
            </a:endParaRPr>
          </a:p>
        </p:txBody>
      </p:sp>
      <p:sp>
        <p:nvSpPr>
          <p:cNvPr id="12" name="标题 3">
            <a:extLst>
              <a:ext uri="{FF2B5EF4-FFF2-40B4-BE49-F238E27FC236}">
                <a16:creationId xmlns:a16="http://schemas.microsoft.com/office/drawing/2014/main" id="{E327247A-D537-4108-AF11-9A183F273E27}"/>
              </a:ext>
            </a:extLst>
          </p:cNvPr>
          <p:cNvSpPr txBox="1">
            <a:spLocks/>
          </p:cNvSpPr>
          <p:nvPr/>
        </p:nvSpPr>
        <p:spPr>
          <a:xfrm>
            <a:off x="1635590" y="6519"/>
            <a:ext cx="714595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zh-CN" altLang="en-US" sz="3200" dirty="0" smtClean="0">
                <a:solidFill>
                  <a:schemeClr val="tx1">
                    <a:lumMod val="75000"/>
                    <a:lumOff val="25000"/>
                  </a:schemeClr>
                </a:solidFill>
                <a:latin typeface="微软雅黑" pitchFamily="34" charset="-122"/>
                <a:ea typeface="微软雅黑" pitchFamily="34" charset="-122"/>
              </a:rPr>
              <a:t>深度学习大尺度建筑物提取</a:t>
            </a:r>
            <a:endParaRPr lang="en-US" altLang="zh-CN" sz="3200" dirty="0">
              <a:solidFill>
                <a:schemeClr val="tx1">
                  <a:lumMod val="75000"/>
                  <a:lumOff val="25000"/>
                </a:schemeClr>
              </a:solidFill>
              <a:latin typeface="微软雅黑" pitchFamily="34" charset="-122"/>
              <a:ea typeface="微软雅黑" pitchFamily="34" charset="-122"/>
            </a:endParaRPr>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217" y="3992630"/>
            <a:ext cx="2255452" cy="2706160"/>
          </a:xfrm>
          <a:prstGeom prst="rect">
            <a:avLst/>
          </a:prstGeom>
          <a:ln>
            <a:solidFill>
              <a:schemeClr val="tx1"/>
            </a:solidFill>
          </a:ln>
        </p:spPr>
      </p:pic>
      <p:sp>
        <p:nvSpPr>
          <p:cNvPr id="21" name="矩形 20"/>
          <p:cNvSpPr/>
          <p:nvPr/>
        </p:nvSpPr>
        <p:spPr>
          <a:xfrm>
            <a:off x="10132569" y="5356183"/>
            <a:ext cx="144620" cy="10044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8931" y="1182608"/>
            <a:ext cx="2705812" cy="2705811"/>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8931" y="3992628"/>
            <a:ext cx="2705812" cy="2705812"/>
          </a:xfrm>
          <a:prstGeom prst="rect">
            <a:avLst/>
          </a:prstGeom>
        </p:spPr>
      </p:pic>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7873" y="1182609"/>
            <a:ext cx="2705812" cy="2705812"/>
          </a:xfrm>
          <a:prstGeom prst="rect">
            <a:avLst/>
          </a:prstGeom>
        </p:spPr>
      </p:pic>
      <p:sp>
        <p:nvSpPr>
          <p:cNvPr id="10" name="矩形 9"/>
          <p:cNvSpPr/>
          <p:nvPr/>
        </p:nvSpPr>
        <p:spPr>
          <a:xfrm>
            <a:off x="2181225" y="3619499"/>
            <a:ext cx="800100" cy="752475"/>
          </a:xfrm>
          <a:prstGeom prst="rect">
            <a:avLst/>
          </a:prstGeom>
          <a:noFill/>
          <a:ln w="190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333500" y="5163280"/>
            <a:ext cx="800100" cy="752475"/>
          </a:xfrm>
          <a:prstGeom prst="rect">
            <a:avLst/>
          </a:prstGeom>
          <a:noFill/>
          <a:ln w="190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581275" y="2349768"/>
            <a:ext cx="800100" cy="752475"/>
          </a:xfrm>
          <a:prstGeom prst="rect">
            <a:avLst/>
          </a:prstGeom>
          <a:noFill/>
          <a:ln w="190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6016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8932" y="3992628"/>
            <a:ext cx="2705812" cy="2705812"/>
          </a:xfrm>
          <a:prstGeom prst="rect">
            <a:avLst/>
          </a:pr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7873" y="1182608"/>
            <a:ext cx="2705811" cy="2705811"/>
          </a:xfrm>
          <a:prstGeom prst="rect">
            <a:avLst/>
          </a:prstGeom>
        </p:spPr>
      </p:pic>
      <p:pic>
        <p:nvPicPr>
          <p:cNvPr id="14" name="图片 13"/>
          <p:cNvPicPr>
            <a:picLocks noChangeAspect="1"/>
          </p:cNvPicPr>
          <p:nvPr/>
        </p:nvPicPr>
        <p:blipFill>
          <a:blip r:embed="rId4"/>
          <a:stretch>
            <a:fillRect/>
          </a:stretch>
        </p:blipFill>
        <p:spPr>
          <a:xfrm>
            <a:off x="303348" y="1846879"/>
            <a:ext cx="5617833" cy="4068876"/>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6007"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smtClean="0">
                <a:solidFill>
                  <a:schemeClr val="bg1">
                    <a:lumMod val="65000"/>
                  </a:schemeClr>
                </a:solidFill>
                <a:latin typeface="微软雅黑" pitchFamily="34" charset="-122"/>
                <a:ea typeface="微软雅黑" pitchFamily="34" charset="-122"/>
              </a:rPr>
              <a:t>01</a:t>
            </a:r>
            <a:endParaRPr lang="en-US" altLang="zh-CN" sz="5400" dirty="0">
              <a:solidFill>
                <a:schemeClr val="bg1">
                  <a:lumMod val="65000"/>
                </a:schemeClr>
              </a:solidFill>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BA16AC4E-69A7-4D4B-B3C6-CBF3B852B1B5}"/>
              </a:ext>
            </a:extLst>
          </p:cNvPr>
          <p:cNvSpPr txBox="1"/>
          <p:nvPr/>
        </p:nvSpPr>
        <p:spPr>
          <a:xfrm>
            <a:off x="303349" y="1055826"/>
            <a:ext cx="902811"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结果</a:t>
            </a:r>
            <a:endParaRPr lang="zh-CN" altLang="en-US" sz="2800" b="1" dirty="0">
              <a:latin typeface="微软雅黑" panose="020B0503020204020204" pitchFamily="34" charset="-122"/>
              <a:ea typeface="微软雅黑" panose="020B0503020204020204" pitchFamily="34" charset="-122"/>
            </a:endParaRPr>
          </a:p>
        </p:txBody>
      </p:sp>
      <p:sp>
        <p:nvSpPr>
          <p:cNvPr id="12" name="标题 3">
            <a:extLst>
              <a:ext uri="{FF2B5EF4-FFF2-40B4-BE49-F238E27FC236}">
                <a16:creationId xmlns:a16="http://schemas.microsoft.com/office/drawing/2014/main" id="{E327247A-D537-4108-AF11-9A183F273E27}"/>
              </a:ext>
            </a:extLst>
          </p:cNvPr>
          <p:cNvSpPr txBox="1">
            <a:spLocks/>
          </p:cNvSpPr>
          <p:nvPr/>
        </p:nvSpPr>
        <p:spPr>
          <a:xfrm>
            <a:off x="1635590" y="6519"/>
            <a:ext cx="714595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zh-CN" altLang="en-US" sz="3200" dirty="0" smtClean="0">
                <a:solidFill>
                  <a:schemeClr val="tx1">
                    <a:lumMod val="75000"/>
                    <a:lumOff val="25000"/>
                  </a:schemeClr>
                </a:solidFill>
                <a:latin typeface="微软雅黑" pitchFamily="34" charset="-122"/>
                <a:ea typeface="微软雅黑" pitchFamily="34" charset="-122"/>
              </a:rPr>
              <a:t>深度学习大尺度建筑物提取</a:t>
            </a:r>
            <a:endParaRPr lang="en-US" altLang="zh-CN" sz="3200" dirty="0">
              <a:solidFill>
                <a:schemeClr val="tx1">
                  <a:lumMod val="75000"/>
                  <a:lumOff val="25000"/>
                </a:schemeClr>
              </a:solidFill>
              <a:latin typeface="微软雅黑" pitchFamily="34" charset="-122"/>
              <a:ea typeface="微软雅黑" pitchFamily="34" charset="-122"/>
            </a:endParaRPr>
          </a:p>
        </p:txBody>
      </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5217" y="3992630"/>
            <a:ext cx="2255452" cy="2706160"/>
          </a:xfrm>
          <a:prstGeom prst="rect">
            <a:avLst/>
          </a:prstGeom>
          <a:ln>
            <a:solidFill>
              <a:schemeClr val="tx1"/>
            </a:solidFill>
          </a:ln>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8931" y="1182608"/>
            <a:ext cx="2705811" cy="2705811"/>
          </a:xfrm>
          <a:prstGeom prst="rect">
            <a:avLst/>
          </a:prstGeom>
        </p:spPr>
      </p:pic>
      <p:sp>
        <p:nvSpPr>
          <p:cNvPr id="21" name="矩形 20"/>
          <p:cNvSpPr/>
          <p:nvPr/>
        </p:nvSpPr>
        <p:spPr>
          <a:xfrm>
            <a:off x="10161143" y="5658603"/>
            <a:ext cx="144620" cy="10044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168436" y="3971760"/>
            <a:ext cx="800100" cy="752475"/>
          </a:xfrm>
          <a:prstGeom prst="rect">
            <a:avLst/>
          </a:prstGeom>
          <a:noFill/>
          <a:ln w="190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357631" y="4127863"/>
            <a:ext cx="800100" cy="795113"/>
          </a:xfrm>
          <a:prstGeom prst="rect">
            <a:avLst/>
          </a:prstGeom>
          <a:noFill/>
          <a:ln w="190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53073" y="1862093"/>
            <a:ext cx="800100" cy="752475"/>
          </a:xfrm>
          <a:prstGeom prst="rect">
            <a:avLst/>
          </a:prstGeom>
          <a:noFill/>
          <a:ln w="190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198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6007"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smtClean="0">
                <a:solidFill>
                  <a:schemeClr val="bg1">
                    <a:lumMod val="65000"/>
                  </a:schemeClr>
                </a:solidFill>
                <a:latin typeface="微软雅黑" pitchFamily="34" charset="-122"/>
                <a:ea typeface="微软雅黑" pitchFamily="34" charset="-122"/>
              </a:rPr>
              <a:t>01</a:t>
            </a:r>
            <a:endParaRPr lang="en-US" altLang="zh-CN" sz="5400" dirty="0">
              <a:solidFill>
                <a:schemeClr val="bg1">
                  <a:lumMod val="65000"/>
                </a:schemeClr>
              </a:solidFill>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BA16AC4E-69A7-4D4B-B3C6-CBF3B852B1B5}"/>
              </a:ext>
            </a:extLst>
          </p:cNvPr>
          <p:cNvSpPr txBox="1"/>
          <p:nvPr/>
        </p:nvSpPr>
        <p:spPr>
          <a:xfrm>
            <a:off x="303349" y="1055826"/>
            <a:ext cx="902811"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结论</a:t>
            </a:r>
            <a:endParaRPr lang="zh-CN" altLang="en-US" sz="2800" b="1" dirty="0">
              <a:latin typeface="微软雅黑" panose="020B0503020204020204" pitchFamily="34" charset="-122"/>
              <a:ea typeface="微软雅黑" panose="020B0503020204020204" pitchFamily="34" charset="-122"/>
            </a:endParaRPr>
          </a:p>
        </p:txBody>
      </p:sp>
      <p:sp>
        <p:nvSpPr>
          <p:cNvPr id="12" name="标题 3">
            <a:extLst>
              <a:ext uri="{FF2B5EF4-FFF2-40B4-BE49-F238E27FC236}">
                <a16:creationId xmlns:a16="http://schemas.microsoft.com/office/drawing/2014/main" id="{E327247A-D537-4108-AF11-9A183F273E27}"/>
              </a:ext>
            </a:extLst>
          </p:cNvPr>
          <p:cNvSpPr txBox="1">
            <a:spLocks/>
          </p:cNvSpPr>
          <p:nvPr/>
        </p:nvSpPr>
        <p:spPr>
          <a:xfrm>
            <a:off x="1635590" y="6519"/>
            <a:ext cx="714595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zh-CN" altLang="en-US" sz="3200" dirty="0" smtClean="0">
                <a:solidFill>
                  <a:schemeClr val="tx1">
                    <a:lumMod val="75000"/>
                    <a:lumOff val="25000"/>
                  </a:schemeClr>
                </a:solidFill>
                <a:latin typeface="微软雅黑" pitchFamily="34" charset="-122"/>
                <a:ea typeface="微软雅黑" pitchFamily="34" charset="-122"/>
              </a:rPr>
              <a:t>深度学习大尺度建筑物提取</a:t>
            </a:r>
            <a:endParaRPr lang="en-US" altLang="zh-CN" sz="3200" dirty="0">
              <a:solidFill>
                <a:schemeClr val="tx1">
                  <a:lumMod val="75000"/>
                  <a:lumOff val="25000"/>
                </a:schemeClr>
              </a:solidFill>
              <a:latin typeface="微软雅黑" pitchFamily="34" charset="-122"/>
              <a:ea typeface="微软雅黑" pitchFamily="34" charset="-122"/>
            </a:endParaRPr>
          </a:p>
        </p:txBody>
      </p:sp>
      <p:sp>
        <p:nvSpPr>
          <p:cNvPr id="2" name="文本框 1"/>
          <p:cNvSpPr txBox="1"/>
          <p:nvPr/>
        </p:nvSpPr>
        <p:spPr>
          <a:xfrm>
            <a:off x="998593" y="1456049"/>
            <a:ext cx="9547486" cy="492391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构建了一套适用于提取国内建筑物的语义分割建筑物提取数据集，提出了一个较准确的分割网络模型。</a:t>
            </a:r>
            <a:endParaRPr lang="en-US" altLang="zh-CN" sz="2000" dirty="0" smtClean="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基于深度学习和人工智能的建筑物智能提取具有非常大的潜力。结合免费开放的高分影像和日益发展的深度学习技术，可以实现大尺度的建筑物</a:t>
            </a:r>
            <a:r>
              <a:rPr lang="zh-CN" altLang="en-US" sz="2000" dirty="0" smtClean="0">
                <a:latin typeface="微软雅黑" panose="020B0503020204020204" pitchFamily="34" charset="-122"/>
                <a:ea typeface="微软雅黑" panose="020B0503020204020204" pitchFamily="34" charset="-122"/>
              </a:rPr>
              <a:t>快速准确提取。</a:t>
            </a:r>
            <a:endParaRPr lang="en-US" altLang="zh-CN" sz="2000" dirty="0" smtClean="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影像质量对提取精度存在非常大的影响，拼接色差、云层遮挡、非正射影像中存在的倾斜等因素对于建筑物的准确提取仍然存在较大的挑战。</a:t>
            </a:r>
            <a:endParaRPr lang="en-US" altLang="zh-CN" sz="2000" dirty="0" smtClean="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由于复杂的结构和形态，从</a:t>
            </a:r>
            <a:r>
              <a:rPr lang="en-US" altLang="zh-CN" sz="2000" dirty="0" smtClean="0">
                <a:latin typeface="微软雅黑" panose="020B0503020204020204" pitchFamily="34" charset="-122"/>
                <a:ea typeface="微软雅黑" panose="020B0503020204020204" pitchFamily="34" charset="-122"/>
              </a:rPr>
              <a:t>Google Earth</a:t>
            </a:r>
            <a:r>
              <a:rPr lang="zh-CN" altLang="en-US" sz="2000" dirty="0" smtClean="0">
                <a:latin typeface="微软雅黑" panose="020B0503020204020204" pitchFamily="34" charset="-122"/>
                <a:ea typeface="微软雅黑" panose="020B0503020204020204" pitchFamily="34" charset="-122"/>
              </a:rPr>
              <a:t>影像中准确提取城中村、高层建筑仍然存在较大困难。</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01488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TotalTime>
  <Words>667</Words>
  <Application>Microsoft Office PowerPoint</Application>
  <PresentationFormat>宽屏</PresentationFormat>
  <Paragraphs>119</Paragraphs>
  <Slides>9</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等线</vt:lpstr>
      <vt:lpstr>等线 Light</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Penghua</dc:creator>
  <cp:lastModifiedBy>Liu Penghua</cp:lastModifiedBy>
  <cp:revision>44</cp:revision>
  <dcterms:created xsi:type="dcterms:W3CDTF">2019-02-18T06:49:15Z</dcterms:created>
  <dcterms:modified xsi:type="dcterms:W3CDTF">2019-02-19T09:41:15Z</dcterms:modified>
</cp:coreProperties>
</file>